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handoutMasterIdLst>
    <p:handoutMasterId r:id="rId44"/>
  </p:handoutMasterIdLst>
  <p:sldIdLst>
    <p:sldId id="256" r:id="rId2"/>
    <p:sldId id="635" r:id="rId3"/>
    <p:sldId id="634" r:id="rId4"/>
    <p:sldId id="633" r:id="rId5"/>
    <p:sldId id="598" r:id="rId6"/>
    <p:sldId id="606" r:id="rId7"/>
    <p:sldId id="600" r:id="rId8"/>
    <p:sldId id="601" r:id="rId9"/>
    <p:sldId id="602" r:id="rId10"/>
    <p:sldId id="603" r:id="rId11"/>
    <p:sldId id="613" r:id="rId12"/>
    <p:sldId id="471" r:id="rId13"/>
    <p:sldId id="472" r:id="rId14"/>
    <p:sldId id="567" r:id="rId15"/>
    <p:sldId id="568" r:id="rId16"/>
    <p:sldId id="626" r:id="rId17"/>
    <p:sldId id="614" r:id="rId18"/>
    <p:sldId id="628" r:id="rId19"/>
    <p:sldId id="548" r:id="rId20"/>
    <p:sldId id="612" r:id="rId21"/>
    <p:sldId id="615" r:id="rId22"/>
    <p:sldId id="616" r:id="rId23"/>
    <p:sldId id="617" r:id="rId24"/>
    <p:sldId id="618" r:id="rId25"/>
    <p:sldId id="549" r:id="rId26"/>
    <p:sldId id="619" r:id="rId27"/>
    <p:sldId id="553" r:id="rId28"/>
    <p:sldId id="620" r:id="rId29"/>
    <p:sldId id="588" r:id="rId30"/>
    <p:sldId id="491" r:id="rId31"/>
    <p:sldId id="621" r:id="rId32"/>
    <p:sldId id="622" r:id="rId33"/>
    <p:sldId id="623" r:id="rId34"/>
    <p:sldId id="627" r:id="rId35"/>
    <p:sldId id="577" r:id="rId36"/>
    <p:sldId id="625" r:id="rId37"/>
    <p:sldId id="506" r:id="rId38"/>
    <p:sldId id="630" r:id="rId39"/>
    <p:sldId id="631" r:id="rId40"/>
    <p:sldId id="632" r:id="rId41"/>
    <p:sldId id="6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76389" autoAdjust="0"/>
  </p:normalViewPr>
  <p:slideViewPr>
    <p:cSldViewPr snapToGrid="0" snapToObjects="1">
      <p:cViewPr>
        <p:scale>
          <a:sx n="70" d="100"/>
          <a:sy n="70" d="100"/>
        </p:scale>
        <p:origin x="-640" y="14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4/21/15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4/21/15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 CLEARLY SEE the Patriots, visually, are off the chart. There is no other team even close to being near to their rate of 187 offensive plays (</a:t>
            </a:r>
            <a:r>
              <a:rPr lang="en-US" dirty="0" err="1" smtClean="0"/>
              <a:t>passes+rushes+sacks</a:t>
            </a:r>
            <a:r>
              <a:rPr lang="en-US" dirty="0" smtClean="0"/>
              <a:t>) per fumble. The league average is 105 plays/fumble. Most teams are within 21 plays of that number.” </a:t>
            </a:r>
          </a:p>
          <a:p>
            <a:endParaRPr lang="en-US" dirty="0" smtClean="0"/>
          </a:p>
          <a:p>
            <a:r>
              <a:rPr lang="en-US" dirty="0" smtClean="0"/>
              <a:t>To put it another way, imagine four men standing side-by-side, and three of them range from 6-foot-1 to 6-foot-4; the fourth is 6-foot-6. The tallest man is tall no matter how you frame the men, but if you turn all four into lines on a chart, and start the chart at the shortest man's eyebrows, it's going to paint a certain image of the actual difference in heights.</a:t>
            </a:r>
          </a:p>
          <a:p>
            <a:endParaRPr lang="en-US" dirty="0" smtClean="0"/>
          </a:p>
          <a:p>
            <a:r>
              <a:rPr lang="en-US" dirty="0" smtClean="0"/>
              <a:t>Note</a:t>
            </a:r>
            <a:r>
              <a:rPr lang="en-US" baseline="0" dirty="0" smtClean="0"/>
              <a:t> that this is an ongoing debate – worth reading the whole article as well as responses at </a:t>
            </a:r>
            <a:r>
              <a:rPr lang="en-US" baseline="0" dirty="0" err="1" smtClean="0"/>
              <a:t>sharperfootball.com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209339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dirty="0" smtClean="0">
              <a:latin typeface="Geneva" charset="0"/>
              <a:ea typeface="ＭＳ Ｐゴシック" charset="0"/>
              <a:cs typeface="ＭＳ Ｐゴシック" charset="0"/>
            </a:endParaRPr>
          </a:p>
          <a:p>
            <a:pPr>
              <a:buFontTx/>
              <a:buNone/>
            </a:pPr>
            <a:r>
              <a:rPr lang="en-US" sz="2800" dirty="0" smtClean="0">
                <a:latin typeface="Geneva" charset="0"/>
                <a:ea typeface="ＭＳ Ｐゴシック" charset="0"/>
                <a:cs typeface="ＭＳ Ｐゴシック" charset="0"/>
              </a:rPr>
              <a:t>Tailor to the application and the domain</a:t>
            </a:r>
          </a:p>
          <a:p>
            <a:pPr>
              <a:buFontTx/>
              <a:buNone/>
            </a:pPr>
            <a:r>
              <a:rPr lang="en-US" sz="2800" dirty="0" smtClean="0">
                <a:latin typeface="Geneva" charset="0"/>
                <a:ea typeface="ＭＳ Ｐゴシック" charset="0"/>
                <a:cs typeface="ＭＳ Ｐゴシック" charset="0"/>
              </a:rPr>
              <a:t>Create highly interactive and integrated systems</a:t>
            </a:r>
          </a:p>
          <a:p>
            <a:pPr>
              <a:buFontTx/>
              <a:buNone/>
            </a:pPr>
            <a:r>
              <a:rPr lang="en-US" sz="2800" dirty="0" smtClean="0">
                <a:latin typeface="Geneva" charset="0"/>
                <a:ea typeface="ＭＳ Ｐゴシック" charset="0"/>
                <a:cs typeface="ＭＳ Ｐゴシック" charset="0"/>
              </a:rPr>
              <a:t>Embed the visualization within a larger application</a:t>
            </a:r>
          </a:p>
          <a:p>
            <a:pPr>
              <a:buFontTx/>
              <a:buNone/>
            </a:pPr>
            <a:r>
              <a:rPr lang="en-US" sz="2800" dirty="0" smtClean="0">
                <a:latin typeface="Geneva" charset="0"/>
                <a:ea typeface="ＭＳ Ｐゴシック" charset="0"/>
                <a:cs typeface="ＭＳ Ｐゴシック" charset="0"/>
              </a:rPr>
              <a:t>Provide alternative views</a:t>
            </a:r>
          </a:p>
          <a:p>
            <a:pPr lvl="1">
              <a:buFont typeface="Wingdings" charset="0"/>
              <a:buNone/>
            </a:pPr>
            <a:endParaRPr lang="en-US" dirty="0" smtClean="0">
              <a:latin typeface="Geneva" charset="0"/>
              <a:ea typeface="ＭＳ Ｐゴシック" charset="0"/>
            </a:endParaRPr>
          </a:p>
          <a:p>
            <a:pPr lvl="1">
              <a:buFont typeface="Wingdings" charset="0"/>
              <a:buNone/>
            </a:pPr>
            <a:endParaRPr lang="en-US" dirty="0" smtClean="0">
              <a:latin typeface="Geneva" charset="0"/>
              <a:ea typeface="ＭＳ Ｐゴシック" charset="0"/>
            </a:endParaRPr>
          </a:p>
          <a:p>
            <a:pPr lvl="2">
              <a:buFont typeface="Times" charset="0"/>
              <a:buNone/>
            </a:pPr>
            <a:endParaRPr lang="en-US" dirty="0" smtClean="0">
              <a:latin typeface="Geneva"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291741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961925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nguyen</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981BCD-70EE-A341-8BFF-5D0A946B92B9}" type="slidenum">
              <a:rPr lang="en-US" sz="1200"/>
              <a:pPr eaLnBrk="1" hangingPunct="1"/>
              <a:t>34</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r>
              <a:rPr lang="en-US" dirty="0" smtClean="0"/>
              <a:t>)</a:t>
            </a:r>
          </a:p>
          <a:p>
            <a:r>
              <a:rPr lang="en-US" dirty="0" smtClean="0"/>
              <a:t>XX UPDATE THIS SLIDE WITH BETTER QUESTIONS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Lightweight </a:t>
            </a:r>
            <a:r>
              <a:rPr lang="en-US" dirty="0" smtClean="0">
                <a:latin typeface="Arial" charset="0"/>
                <a:ea typeface="ＭＳ Ｐゴシック" charset="0"/>
                <a:cs typeface="ＭＳ Ｐゴシック" charset="0"/>
              </a:rPr>
              <a:t>Visualization – what’s left out is as important</a:t>
            </a:r>
            <a:r>
              <a:rPr lang="en-US" baseline="0" dirty="0" smtClean="0">
                <a:latin typeface="Arial" charset="0"/>
                <a:ea typeface="ＭＳ Ｐゴシック" charset="0"/>
                <a:cs typeface="ＭＳ Ｐゴシック" charset="0"/>
              </a:rPr>
              <a:t> as what is put in</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39</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What’s even more important is what the ensured was included at the top and bottom…</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40</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smtClean="0">
                <a:latin typeface="Geneva" charset="0"/>
                <a:ea typeface="ＭＳ Ｐゴシック" charset="0"/>
                <a:cs typeface="ＭＳ Ｐゴシック" charset="0"/>
              </a:rPr>
              <a:t>To help:</a:t>
            </a:r>
          </a:p>
          <a:p>
            <a:pPr>
              <a:buFontTx/>
              <a:buNone/>
            </a:pPr>
            <a:r>
              <a:rPr lang="en-US" dirty="0" smtClean="0">
                <a:latin typeface="Geneva" charset="0"/>
                <a:ea typeface="ＭＳ Ｐゴシック" charset="0"/>
                <a:cs typeface="ＭＳ Ｐゴシック" charset="0"/>
              </a:rPr>
              <a:t>		Explore</a:t>
            </a:r>
          </a:p>
          <a:p>
            <a:pPr>
              <a:buFontTx/>
              <a:buNone/>
            </a:pPr>
            <a:r>
              <a:rPr lang="en-US" dirty="0" smtClean="0">
                <a:latin typeface="Geneva" charset="0"/>
                <a:ea typeface="ＭＳ Ｐゴシック" charset="0"/>
                <a:cs typeface="ＭＳ Ｐゴシック" charset="0"/>
              </a:rPr>
              <a:t>		Calculate</a:t>
            </a:r>
          </a:p>
          <a:p>
            <a:pPr>
              <a:buFontTx/>
              <a:buNone/>
            </a:pPr>
            <a:r>
              <a:rPr lang="en-US" dirty="0" smtClean="0">
                <a:latin typeface="Geneva" charset="0"/>
                <a:ea typeface="ＭＳ Ｐゴシック" charset="0"/>
                <a:cs typeface="ＭＳ Ｐゴシック" charset="0"/>
              </a:rPr>
              <a:t>       Communicate</a:t>
            </a:r>
          </a:p>
          <a:p>
            <a:pPr>
              <a:buFontTx/>
              <a:buNone/>
            </a:pPr>
            <a:r>
              <a:rPr lang="en-US" dirty="0" smtClean="0">
                <a:latin typeface="Geneva" charset="0"/>
                <a:ea typeface="ＭＳ Ｐゴシック" charset="0"/>
                <a:cs typeface="ＭＳ Ｐゴシック" charset="0"/>
              </a:rPr>
              <a:t>		Decorate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38174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change this slide with better questions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22515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found that physics-based interactions helped users explore multiple dimensions at once, make more descriptive and comparative findings about their data, and develop a more holistic understanding of a dataset. We invited 16 participants to use the software for 45 minutes in a lab study. As a comparison case, we also invited another group of 16 participants to follow the same study protocol using Excel rather than the application. Interestingly, </a:t>
            </a:r>
            <a:r>
              <a:rPr lang="en-US" sz="1200" kern="1200" dirty="0" err="1" smtClean="0">
                <a:solidFill>
                  <a:schemeClr val="tx1"/>
                </a:solidFill>
                <a:effectLst/>
                <a:latin typeface="+mn-lt"/>
                <a:ea typeface="+mn-ea"/>
                <a:cs typeface="+mn-cs"/>
              </a:rPr>
              <a:t>Kinetica</a:t>
            </a:r>
            <a:r>
              <a:rPr lang="en-US" sz="1200" kern="1200" dirty="0" smtClean="0">
                <a:solidFill>
                  <a:schemeClr val="tx1"/>
                </a:solidFill>
                <a:effectLst/>
                <a:latin typeface="+mn-lt"/>
                <a:ea typeface="+mn-ea"/>
                <a:cs typeface="+mn-cs"/>
              </a:rPr>
              <a:t> users made far more descriptive, comparative, and relationship findings than their Excel peers who almost always made point or statistical findings (Figure 7; c</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(5)=31.3, p&lt;0.001).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106349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latin typeface="Geneva" charset="0"/>
                <a:ea typeface="ＭＳ Ｐゴシック" charset="0"/>
                <a:cs typeface="ＭＳ Ｐゴシック" charset="0"/>
              </a:rPr>
              <a:t>But remember </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analytical presentations ultimately stand or fail depending on the quality, relevance, and integrity of their content</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 </a:t>
            </a:r>
            <a:r>
              <a:rPr lang="en-US" altLang="ja-JP" sz="1050" dirty="0" smtClean="0">
                <a:latin typeface="Geneva" charset="0"/>
                <a:ea typeface="ＭＳ Ｐゴシック" charset="0"/>
                <a:cs typeface="ＭＳ Ｐゴシック" charset="0"/>
              </a:rPr>
              <a:t> [</a:t>
            </a:r>
            <a:r>
              <a:rPr lang="en-US" altLang="ja-JP" sz="1050" dirty="0" err="1" smtClean="0">
                <a:latin typeface="Geneva" charset="0"/>
                <a:ea typeface="ＭＳ Ｐゴシック" charset="0"/>
                <a:cs typeface="ＭＳ Ｐゴシック" charset="0"/>
              </a:rPr>
              <a:t>Tufte</a:t>
            </a:r>
            <a:r>
              <a:rPr lang="en-US" altLang="ja-JP" sz="1050" dirty="0" smtClean="0">
                <a:latin typeface="Geneva" charset="0"/>
                <a:ea typeface="ＭＳ Ｐゴシック" charset="0"/>
                <a:cs typeface="ＭＳ Ｐゴシック" charset="0"/>
              </a:rPr>
              <a:t>, Beautiful Evidence, p. 136]</a:t>
            </a:r>
            <a:endParaRPr lang="en-US" sz="1200" dirty="0" smtClean="0">
              <a:latin typeface="Geneva"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27217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Different ways that visualizations </a:t>
            </a:r>
            <a:r>
              <a:rPr lang="en-US" i="1">
                <a:latin typeface="Arial" charset="0"/>
                <a:ea typeface="ＭＳ Ｐゴシック" charset="0"/>
                <a:cs typeface="ＭＳ Ｐゴシック" charset="0"/>
              </a:rPr>
              <a:t>could help amplify cognition: 1. By increasing memory and processing resources available 2. By reducing the amount of time to search 3. Enhancing the detections of patterns and enabling perceptual inference operations 4. Aid perceptual monitoring 5. By encoding information in a manipulable medium</a:t>
            </a:r>
            <a:endParaRPr lang="en-US">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7B4654-D80B-7B4A-8307-7E68B9D442CE}" type="slidenum">
              <a:rPr lang="en-US" sz="1200"/>
              <a:pPr eaLnBrk="1" hangingPunct="1"/>
              <a:t>27</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29</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4/21/15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4/21/15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4/21/15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4/21/15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09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4/21/15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4/21/15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interactive/2014/upshot/buy-rent-calculator.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newsgraphics/2014/sochi-olympics/giant-slalom.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hyperlink" Target="http://dataviz.rennesmetropole.fr/quisommesnous/index-fr.php" TargetMode="External"/><Relationship Id="rId4" Type="http://schemas.openxmlformats.org/officeDocument/2006/relationships/hyperlink" Target="http://www.nytimes.com/interactive/2012/09/14/us/how-the-chicago-public-school-district-compares.html?_r=0" TargetMode="External"/><Relationship Id="rId5" Type="http://schemas.openxmlformats.org/officeDocument/2006/relationships/hyperlink" Target="http://bl.ocks.org/jasondavies/1341281" TargetMode="External"/><Relationship Id="rId6" Type="http://schemas.openxmlformats.org/officeDocument/2006/relationships/hyperlink" Target="http://www.nytimes.com/interactive/2012/08/24/us/drought-crops.html" TargetMode="External"/><Relationship Id="rId7" Type="http://schemas.openxmlformats.org/officeDocument/2006/relationships/hyperlink" Target="http://www.nytimes.com/interactive/2012/09/20/world/africa/the-attack-on-the-american-mission-in-benghazi-libya.html"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visual-literacy.org/periodic_table/periodic_table.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Visualization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(slides 2-10, 16, 19-21, 23, 25-37</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a:latin typeface="Geneva" charset="0"/>
                <a:ea typeface="ＭＳ Ｐゴシック" charset="0"/>
                <a:cs typeface="ＭＳ Ｐゴシック" charset="0"/>
              </a:rPr>
              <a:t>Kiem</a:t>
            </a:r>
            <a:r>
              <a:rPr lang="en-US" dirty="0">
                <a:latin typeface="Geneva" charset="0"/>
                <a:ea typeface="ＭＳ Ｐゴシック" charset="0"/>
                <a:cs typeface="ＭＳ Ｐゴシック" charset="0"/>
              </a:rPr>
              <a:t> (slides 39-58</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Kin (11-14, 17-18)</a:t>
            </a:r>
          </a:p>
          <a:p>
            <a:endParaRPr lang="en-US"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Scatter Plot Examples</a:t>
            </a:r>
          </a:p>
        </p:txBody>
      </p:sp>
      <p:sp>
        <p:nvSpPr>
          <p:cNvPr id="10243" name="Line 3"/>
          <p:cNvSpPr>
            <a:spLocks noChangeShapeType="1"/>
          </p:cNvSpPr>
          <p:nvPr/>
        </p:nvSpPr>
        <p:spPr bwMode="auto">
          <a:xfrm>
            <a:off x="3429000" y="46482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4" name="Oval 4"/>
          <p:cNvSpPr>
            <a:spLocks noChangeArrowheads="1"/>
          </p:cNvSpPr>
          <p:nvPr/>
        </p:nvSpPr>
        <p:spPr bwMode="auto">
          <a:xfrm rot="-7282380">
            <a:off x="54864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Oval 5"/>
          <p:cNvSpPr>
            <a:spLocks noChangeArrowheads="1"/>
          </p:cNvSpPr>
          <p:nvPr/>
        </p:nvSpPr>
        <p:spPr bwMode="auto">
          <a:xfrm rot="-7282380">
            <a:off x="3886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Oval 6"/>
          <p:cNvSpPr>
            <a:spLocks noChangeArrowheads="1"/>
          </p:cNvSpPr>
          <p:nvPr/>
        </p:nvSpPr>
        <p:spPr bwMode="auto">
          <a:xfrm rot="-7282380">
            <a:off x="5410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7" name="Oval 7"/>
          <p:cNvSpPr>
            <a:spLocks noChangeArrowheads="1"/>
          </p:cNvSpPr>
          <p:nvPr/>
        </p:nvSpPr>
        <p:spPr bwMode="auto">
          <a:xfrm rot="-7282380">
            <a:off x="4114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8" name="Oval 8"/>
          <p:cNvSpPr>
            <a:spLocks noChangeArrowheads="1"/>
          </p:cNvSpPr>
          <p:nvPr/>
        </p:nvSpPr>
        <p:spPr bwMode="auto">
          <a:xfrm rot="-7282380">
            <a:off x="50292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9" name="Oval 9"/>
          <p:cNvSpPr>
            <a:spLocks noChangeArrowheads="1"/>
          </p:cNvSpPr>
          <p:nvPr/>
        </p:nvSpPr>
        <p:spPr bwMode="auto">
          <a:xfrm rot="-7282380">
            <a:off x="5181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0" name="Oval 10"/>
          <p:cNvSpPr>
            <a:spLocks noChangeArrowheads="1"/>
          </p:cNvSpPr>
          <p:nvPr/>
        </p:nvSpPr>
        <p:spPr bwMode="auto">
          <a:xfrm rot="-7282380">
            <a:off x="44196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1" name="Oval 11"/>
          <p:cNvSpPr>
            <a:spLocks noChangeArrowheads="1"/>
          </p:cNvSpPr>
          <p:nvPr/>
        </p:nvSpPr>
        <p:spPr bwMode="auto">
          <a:xfrm rot="-7282380">
            <a:off x="350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2" name="Oval 12"/>
          <p:cNvSpPr>
            <a:spLocks noChangeArrowheads="1"/>
          </p:cNvSpPr>
          <p:nvPr/>
        </p:nvSpPr>
        <p:spPr bwMode="auto">
          <a:xfrm rot="-7282380">
            <a:off x="3733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3" name="Oval 13"/>
          <p:cNvSpPr>
            <a:spLocks noChangeArrowheads="1"/>
          </p:cNvSpPr>
          <p:nvPr/>
        </p:nvSpPr>
        <p:spPr bwMode="auto">
          <a:xfrm rot="-7282380">
            <a:off x="4191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54" name="Oval 14"/>
          <p:cNvSpPr>
            <a:spLocks noChangeArrowheads="1"/>
          </p:cNvSpPr>
          <p:nvPr/>
        </p:nvSpPr>
        <p:spPr bwMode="auto">
          <a:xfrm rot="-7282380">
            <a:off x="48768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5" name="Oval 15"/>
          <p:cNvSpPr>
            <a:spLocks noChangeArrowheads="1"/>
          </p:cNvSpPr>
          <p:nvPr/>
        </p:nvSpPr>
        <p:spPr bwMode="auto">
          <a:xfrm rot="-7282380">
            <a:off x="4648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6" name="Oval 16"/>
          <p:cNvSpPr>
            <a:spLocks noChangeArrowheads="1"/>
          </p:cNvSpPr>
          <p:nvPr/>
        </p:nvSpPr>
        <p:spPr bwMode="auto">
          <a:xfrm rot="-7282380">
            <a:off x="4572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7" name="Text Box 17"/>
          <p:cNvSpPr txBox="1">
            <a:spLocks noChangeArrowheads="1"/>
          </p:cNvSpPr>
          <p:nvPr/>
        </p:nvSpPr>
        <p:spPr bwMode="auto">
          <a:xfrm>
            <a:off x="2971800" y="4389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58" name="Line 18"/>
          <p:cNvSpPr>
            <a:spLocks noChangeShapeType="1"/>
          </p:cNvSpPr>
          <p:nvPr/>
        </p:nvSpPr>
        <p:spPr bwMode="auto">
          <a:xfrm>
            <a:off x="3429000" y="60960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9" name="Text Box 19"/>
          <p:cNvSpPr txBox="1">
            <a:spLocks noChangeArrowheads="1"/>
          </p:cNvSpPr>
          <p:nvPr/>
        </p:nvSpPr>
        <p:spPr bwMode="auto">
          <a:xfrm>
            <a:off x="5691188" y="59896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60" name="Line 20"/>
          <p:cNvSpPr>
            <a:spLocks noChangeShapeType="1"/>
          </p:cNvSpPr>
          <p:nvPr/>
        </p:nvSpPr>
        <p:spPr bwMode="auto">
          <a:xfrm flipH="1">
            <a:off x="3429000" y="23622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1" name="Oval 21"/>
          <p:cNvSpPr>
            <a:spLocks noChangeArrowheads="1"/>
          </p:cNvSpPr>
          <p:nvPr/>
        </p:nvSpPr>
        <p:spPr bwMode="auto">
          <a:xfrm rot="-7282380">
            <a:off x="48768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2" name="Oval 22"/>
          <p:cNvSpPr>
            <a:spLocks noChangeArrowheads="1"/>
          </p:cNvSpPr>
          <p:nvPr/>
        </p:nvSpPr>
        <p:spPr bwMode="auto">
          <a:xfrm rot="-7282380">
            <a:off x="3581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3" name="Oval 23"/>
          <p:cNvSpPr>
            <a:spLocks noChangeArrowheads="1"/>
          </p:cNvSpPr>
          <p:nvPr/>
        </p:nvSpPr>
        <p:spPr bwMode="auto">
          <a:xfrm rot="-7282380">
            <a:off x="5410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4" name="Oval 24"/>
          <p:cNvSpPr>
            <a:spLocks noChangeArrowheads="1"/>
          </p:cNvSpPr>
          <p:nvPr/>
        </p:nvSpPr>
        <p:spPr bwMode="auto">
          <a:xfrm rot="-7282380">
            <a:off x="55626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5" name="Oval 25"/>
          <p:cNvSpPr>
            <a:spLocks noChangeArrowheads="1"/>
          </p:cNvSpPr>
          <p:nvPr/>
        </p:nvSpPr>
        <p:spPr bwMode="auto">
          <a:xfrm rot="-7282380">
            <a:off x="39624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6" name="Oval 26"/>
          <p:cNvSpPr>
            <a:spLocks noChangeArrowheads="1"/>
          </p:cNvSpPr>
          <p:nvPr/>
        </p:nvSpPr>
        <p:spPr bwMode="auto">
          <a:xfrm rot="-7282380">
            <a:off x="41148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7" name="Oval 27"/>
          <p:cNvSpPr>
            <a:spLocks noChangeArrowheads="1"/>
          </p:cNvSpPr>
          <p:nvPr/>
        </p:nvSpPr>
        <p:spPr bwMode="auto">
          <a:xfrm rot="-7282380">
            <a:off x="4876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8" name="Oval 28"/>
          <p:cNvSpPr>
            <a:spLocks noChangeArrowheads="1"/>
          </p:cNvSpPr>
          <p:nvPr/>
        </p:nvSpPr>
        <p:spPr bwMode="auto">
          <a:xfrm rot="-7282380">
            <a:off x="5029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9" name="Oval 29"/>
          <p:cNvSpPr>
            <a:spLocks noChangeArrowheads="1"/>
          </p:cNvSpPr>
          <p:nvPr/>
        </p:nvSpPr>
        <p:spPr bwMode="auto">
          <a:xfrm rot="-7282380">
            <a:off x="54864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0" name="Oval 30"/>
          <p:cNvSpPr>
            <a:spLocks noChangeArrowheads="1"/>
          </p:cNvSpPr>
          <p:nvPr/>
        </p:nvSpPr>
        <p:spPr bwMode="auto">
          <a:xfrm rot="-7282380">
            <a:off x="4572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1" name="Oval 31"/>
          <p:cNvSpPr>
            <a:spLocks noChangeArrowheads="1"/>
          </p:cNvSpPr>
          <p:nvPr/>
        </p:nvSpPr>
        <p:spPr bwMode="auto">
          <a:xfrm rot="-7282380">
            <a:off x="3962400" y="3124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2" name="Oval 32"/>
          <p:cNvSpPr>
            <a:spLocks noChangeArrowheads="1"/>
          </p:cNvSpPr>
          <p:nvPr/>
        </p:nvSpPr>
        <p:spPr bwMode="auto">
          <a:xfrm rot="-7282380">
            <a:off x="41910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73" name="Oval 33"/>
          <p:cNvSpPr>
            <a:spLocks noChangeArrowheads="1"/>
          </p:cNvSpPr>
          <p:nvPr/>
        </p:nvSpPr>
        <p:spPr bwMode="auto">
          <a:xfrm rot="-7282380">
            <a:off x="5181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4" name="Oval 34"/>
          <p:cNvSpPr>
            <a:spLocks noChangeArrowheads="1"/>
          </p:cNvSpPr>
          <p:nvPr/>
        </p:nvSpPr>
        <p:spPr bwMode="auto">
          <a:xfrm rot="-7282380">
            <a:off x="4572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5" name="Oval 35"/>
          <p:cNvSpPr>
            <a:spLocks noChangeArrowheads="1"/>
          </p:cNvSpPr>
          <p:nvPr/>
        </p:nvSpPr>
        <p:spPr bwMode="auto">
          <a:xfrm rot="-7282380">
            <a:off x="43434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6" name="Text Box 36"/>
          <p:cNvSpPr txBox="1">
            <a:spLocks noChangeArrowheads="1"/>
          </p:cNvSpPr>
          <p:nvPr/>
        </p:nvSpPr>
        <p:spPr bwMode="auto">
          <a:xfrm>
            <a:off x="2971800" y="2179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77" name="Line 37"/>
          <p:cNvSpPr>
            <a:spLocks noChangeShapeType="1"/>
          </p:cNvSpPr>
          <p:nvPr/>
        </p:nvSpPr>
        <p:spPr bwMode="auto">
          <a:xfrm>
            <a:off x="3429000" y="3886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8" name="Text Box 38"/>
          <p:cNvSpPr txBox="1">
            <a:spLocks noChangeArrowheads="1"/>
          </p:cNvSpPr>
          <p:nvPr/>
        </p:nvSpPr>
        <p:spPr bwMode="auto">
          <a:xfrm>
            <a:off x="5691188" y="3779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79"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10280" name="Text Box 40"/>
          <p:cNvSpPr txBox="1">
            <a:spLocks noChangeArrowheads="1"/>
          </p:cNvSpPr>
          <p:nvPr/>
        </p:nvSpPr>
        <p:spPr bwMode="auto">
          <a:xfrm>
            <a:off x="3581400" y="1600200"/>
            <a:ext cx="21336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No relationship</a:t>
            </a:r>
          </a:p>
        </p:txBody>
      </p:sp>
      <p:sp>
        <p:nvSpPr>
          <p:cNvPr id="10281" name="Text Box 41"/>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10282" name="Oval 42"/>
          <p:cNvSpPr>
            <a:spLocks noChangeArrowheads="1"/>
          </p:cNvSpPr>
          <p:nvPr/>
        </p:nvSpPr>
        <p:spPr bwMode="auto">
          <a:xfrm rot="-7282380">
            <a:off x="3657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3" name="Oval 43"/>
          <p:cNvSpPr>
            <a:spLocks noChangeArrowheads="1"/>
          </p:cNvSpPr>
          <p:nvPr/>
        </p:nvSpPr>
        <p:spPr bwMode="auto">
          <a:xfrm rot="-7282380">
            <a:off x="4800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4" name="Oval 44"/>
          <p:cNvSpPr>
            <a:spLocks noChangeArrowheads="1"/>
          </p:cNvSpPr>
          <p:nvPr/>
        </p:nvSpPr>
        <p:spPr bwMode="auto">
          <a:xfrm rot="-7282380">
            <a:off x="52578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Rectangle 4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3812760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Hans </a:t>
            </a:r>
            <a:r>
              <a:rPr lang="en-US" dirty="0" err="1" smtClean="0"/>
              <a:t>Rosling</a:t>
            </a:r>
            <a:r>
              <a:rPr lang="en-US" dirty="0" smtClean="0"/>
              <a:t> on Health &amp; Wealth</a:t>
            </a:r>
            <a:endParaRPr lang="en-US" dirty="0"/>
          </a:p>
        </p:txBody>
      </p:sp>
      <p:pic>
        <p:nvPicPr>
          <p:cNvPr id="7" name="Content Placeholder 6" descr="Screen Shot 2014-02-24 at 2.13.16 PM.png"/>
          <p:cNvPicPr>
            <a:picLocks noGrp="1" noChangeAspect="1"/>
          </p:cNvPicPr>
          <p:nvPr>
            <p:ph idx="1"/>
          </p:nvPr>
        </p:nvPicPr>
        <p:blipFill>
          <a:blip r:embed="rId2">
            <a:extLst>
              <a:ext uri="{28A0092B-C50C-407E-A947-70E740481C1C}">
                <a14:useLocalDpi xmlns:a14="http://schemas.microsoft.com/office/drawing/2010/main" val="0"/>
              </a:ext>
            </a:extLst>
          </a:blip>
          <a:srcRect l="2057" r="2057"/>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
        <p:nvSpPr>
          <p:cNvPr id="8" name="Rectangle 7"/>
          <p:cNvSpPr/>
          <p:nvPr/>
        </p:nvSpPr>
        <p:spPr>
          <a:xfrm>
            <a:off x="1055732" y="1396204"/>
            <a:ext cx="7110368" cy="369332"/>
          </a:xfrm>
          <a:prstGeom prst="rect">
            <a:avLst/>
          </a:prstGeom>
        </p:spPr>
        <p:txBody>
          <a:bodyPr wrap="square">
            <a:spAutoFit/>
          </a:bodyPr>
          <a:lstStyle/>
          <a:p>
            <a:r>
              <a:rPr lang="en-US" dirty="0"/>
              <a:t>http://</a:t>
            </a:r>
            <a:r>
              <a:rPr lang="en-US" dirty="0" err="1"/>
              <a:t>www.youtube.com</a:t>
            </a:r>
            <a:r>
              <a:rPr lang="en-US" dirty="0"/>
              <a:t>/</a:t>
            </a:r>
            <a:r>
              <a:rPr lang="en-US" dirty="0" err="1"/>
              <a:t>watch?v</a:t>
            </a:r>
            <a:r>
              <a:rPr lang="en-US" dirty="0"/>
              <a:t>=ahp7QhbB8G4</a:t>
            </a:r>
          </a:p>
        </p:txBody>
      </p:sp>
    </p:spTree>
    <p:extLst>
      <p:ext uri="{BB962C8B-B14F-4D97-AF65-F5344CB8AC3E}">
        <p14:creationId xmlns:p14="http://schemas.microsoft.com/office/powerpoint/2010/main" val="41535860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What is Information Visualization?</a:t>
            </a:r>
          </a:p>
        </p:txBody>
      </p:sp>
      <p:sp>
        <p:nvSpPr>
          <p:cNvPr id="209923" name="Rectangle 3"/>
          <p:cNvSpPr>
            <a:spLocks noGrp="1" noChangeArrowheads="1"/>
          </p:cNvSpPr>
          <p:nvPr>
            <p:ph type="body" idx="1"/>
          </p:nvPr>
        </p:nvSpPr>
        <p:spPr/>
        <p:txBody>
          <a:bodyPr/>
          <a:lstStyle/>
          <a:p>
            <a:pPr>
              <a:buFontTx/>
              <a:buNone/>
            </a:pPr>
            <a:r>
              <a:rPr lang="en-US" dirty="0">
                <a:latin typeface="Geneva" charset="0"/>
                <a:ea typeface="ＭＳ Ｐゴシック" charset="0"/>
                <a:cs typeface="ＭＳ Ｐゴシック" charset="0"/>
              </a:rPr>
              <a:t>Visualize: to form a mental image or vision of …</a:t>
            </a:r>
          </a:p>
          <a:p>
            <a:pPr>
              <a:buFontTx/>
              <a:buNone/>
            </a:pPr>
            <a:r>
              <a:rPr lang="en-US" dirty="0">
                <a:latin typeface="Geneva" charset="0"/>
                <a:ea typeface="ＭＳ Ｐゴシック" charset="0"/>
                <a:cs typeface="ＭＳ Ｐゴシック" charset="0"/>
              </a:rPr>
              <a:t>Visualize: to imagine or remember as if actually seeing.</a:t>
            </a:r>
          </a:p>
          <a:p>
            <a:pPr>
              <a:buFontTx/>
              <a:buNone/>
            </a:pPr>
            <a:r>
              <a:rPr lang="en-US" dirty="0">
                <a:latin typeface="Geneva" charset="0"/>
                <a:ea typeface="ＭＳ Ｐゴシック" charset="0"/>
                <a:cs typeface="ＭＳ Ｐゴシック" charset="0"/>
              </a:rPr>
              <a:t>American Heritage dictionary, Concise Oxford dictionary 		</a:t>
            </a:r>
          </a:p>
        </p:txBody>
      </p:sp>
    </p:spTree>
    <p:extLst>
      <p:ext uri="{BB962C8B-B14F-4D97-AF65-F5344CB8AC3E}">
        <p14:creationId xmlns:p14="http://schemas.microsoft.com/office/powerpoint/2010/main" val="41394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58" name="Rectangle 2"/>
          <p:cNvSpPr>
            <a:spLocks noGrp="1" noChangeArrowheads="1"/>
          </p:cNvSpPr>
          <p:nvPr>
            <p:ph type="title"/>
          </p:nvPr>
        </p:nvSpPr>
        <p:spPr>
          <a:xfrm>
            <a:off x="533400" y="304800"/>
            <a:ext cx="8610600" cy="1143000"/>
          </a:xfrm>
        </p:spPr>
        <p:txBody>
          <a:bodyPr/>
          <a:lstStyle/>
          <a:p>
            <a:r>
              <a:rPr lang="en-US" sz="4000">
                <a:latin typeface="Geneva" charset="0"/>
                <a:ea typeface="ＭＳ Ｐゴシック" charset="0"/>
                <a:cs typeface="ＭＳ Ｐゴシック" charset="0"/>
              </a:rPr>
              <a:t>What is Information Visualization?</a:t>
            </a:r>
          </a:p>
        </p:txBody>
      </p:sp>
      <p:sp>
        <p:nvSpPr>
          <p:cNvPr id="210947" name="Rectangle 3"/>
          <p:cNvSpPr>
            <a:spLocks noGrp="1" noChangeArrowheads="1"/>
          </p:cNvSpPr>
          <p:nvPr>
            <p:ph type="body" idx="1"/>
          </p:nvPr>
        </p:nvSpPr>
        <p:spPr>
          <a:xfrm>
            <a:off x="709860" y="1876515"/>
            <a:ext cx="7776013" cy="4195389"/>
          </a:xfrm>
        </p:spPr>
        <p:txBody>
          <a:bodyPr/>
          <a:lstStyle/>
          <a:p>
            <a:pPr>
              <a:buFontTx/>
              <a:buNone/>
            </a:pPr>
            <a:r>
              <a:rPr lang="en-US" sz="2400" dirty="0">
                <a:latin typeface="Geneva" charset="0"/>
                <a:ea typeface="ＭＳ Ｐゴシック" charset="0"/>
                <a:cs typeface="ＭＳ Ｐゴシック" charset="0"/>
              </a:rPr>
              <a:t>The depiction of information using spatial or graphical representations, to facilitate comparison, pattern recognition, change detection, and other cognitive skills by making use of the visual system (Hearst 03). </a:t>
            </a:r>
          </a:p>
          <a:p>
            <a:pPr>
              <a:buFontTx/>
              <a:buNone/>
            </a:pPr>
            <a:endParaRPr lang="en-US" sz="2400" dirty="0">
              <a:latin typeface="Geneva" charset="0"/>
              <a:ea typeface="ＭＳ Ｐゴシック" charset="0"/>
              <a:cs typeface="ＭＳ Ｐゴシック" charset="0"/>
            </a:endParaRPr>
          </a:p>
          <a:p>
            <a:pPr>
              <a:buFontTx/>
              <a:buNone/>
            </a:pP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that which gives to the viewer the greatest number of ideas in the shortest time with the least ink in the smallest space.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--Edward R. </a:t>
            </a:r>
            <a:r>
              <a:rPr lang="en-US" altLang="ja-JP" sz="2400" dirty="0" err="1" smtClean="0">
                <a:latin typeface="Geneva" charset="0"/>
                <a:ea typeface="ＭＳ Ｐゴシック" charset="0"/>
                <a:cs typeface="ＭＳ Ｐゴシック" charset="0"/>
              </a:rPr>
              <a:t>Tufte</a:t>
            </a:r>
            <a:endParaRPr lang="en-US" altLang="ja-JP" sz="2400" dirty="0" smtClean="0">
              <a:latin typeface="Geneva" charset="0"/>
              <a:ea typeface="ＭＳ Ｐゴシック" charset="0"/>
              <a:cs typeface="ＭＳ Ｐゴシック" charset="0"/>
            </a:endParaRPr>
          </a:p>
          <a:p>
            <a:pPr>
              <a:buFontTx/>
              <a:buNone/>
            </a:pPr>
            <a:endParaRPr lang="en-US" altLang="ja-JP" sz="2400" dirty="0">
              <a:latin typeface="Geneva" charset="0"/>
              <a:ea typeface="ＭＳ Ｐゴシック" charset="0"/>
              <a:cs typeface="ＭＳ Ｐゴシック" charset="0"/>
            </a:endParaRPr>
          </a:p>
          <a:p>
            <a:pPr>
              <a:buFontTx/>
              <a:buNone/>
            </a:pPr>
            <a:r>
              <a:rPr lang="en-US" altLang="ja-JP" sz="2400" dirty="0" smtClean="0">
                <a:latin typeface="Geneva" charset="0"/>
                <a:ea typeface="ＭＳ Ｐゴシック" charset="0"/>
                <a:cs typeface="ＭＳ Ｐゴシック" charset="0"/>
              </a:rPr>
              <a:t>Further Reading: http</a:t>
            </a:r>
            <a:r>
              <a:rPr lang="en-US" altLang="ja-JP" sz="2400" dirty="0">
                <a:latin typeface="Geneva" charset="0"/>
                <a:ea typeface="ＭＳ Ｐゴシック" charset="0"/>
                <a:cs typeface="ＭＳ Ｐゴシック" charset="0"/>
              </a:rPr>
              <a:t>://</a:t>
            </a:r>
            <a:r>
              <a:rPr lang="en-US" altLang="ja-JP" sz="2400" dirty="0" err="1">
                <a:latin typeface="Geneva" charset="0"/>
                <a:ea typeface="ＭＳ Ｐゴシック" charset="0"/>
                <a:cs typeface="ＭＳ Ｐゴシック" charset="0"/>
              </a:rPr>
              <a:t>fellinlovewithdata.com</a:t>
            </a:r>
            <a:r>
              <a:rPr lang="en-US" altLang="ja-JP" sz="2400" dirty="0">
                <a:latin typeface="Geneva" charset="0"/>
                <a:ea typeface="ＭＳ Ｐゴシック" charset="0"/>
                <a:cs typeface="ＭＳ Ｐゴシック" charset="0"/>
              </a:rPr>
              <a:t>/guides/7-classic-foundational-vis-papers</a:t>
            </a:r>
          </a:p>
          <a:p>
            <a:pPr>
              <a:buFontTx/>
              <a:buNone/>
            </a:pP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83148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0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0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bldLvl="2"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1"/>
          </p:nvPr>
        </p:nvSpPr>
        <p:spPr>
          <a:xfrm>
            <a:off x="1219200" y="5680642"/>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 from mapquest.com</a:t>
            </a:r>
          </a:p>
        </p:txBody>
      </p:sp>
      <p:sp>
        <p:nvSpPr>
          <p:cNvPr id="2150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sp>
        <p:nvSpPr>
          <p:cNvPr id="21507" name="Rectangle 3"/>
          <p:cNvSpPr>
            <a:spLocks noGrp="1" noChangeArrowheads="1"/>
          </p:cNvSpPr>
          <p:nvPr>
            <p:ph type="body" idx="1"/>
          </p:nvPr>
        </p:nvSpPr>
        <p:spPr>
          <a:xfrm>
            <a:off x="1044384" y="2175442"/>
            <a:ext cx="7772400" cy="2819400"/>
          </a:xfrm>
        </p:spPr>
        <p:txBody>
          <a:bodyPr/>
          <a:lstStyle/>
          <a:p>
            <a:pPr>
              <a:buFontTx/>
              <a:buNone/>
            </a:pPr>
            <a:r>
              <a:rPr lang="en-US" sz="1200" b="1" dirty="0">
                <a:latin typeface="Geneva" charset="0"/>
                <a:ea typeface="ＭＳ Ｐゴシック" charset="0"/>
                <a:cs typeface="ＭＳ Ｐゴシック" charset="0"/>
              </a:rPr>
              <a:t>1. Start out going Southwest on ELLSWORTH AVE </a:t>
            </a:r>
          </a:p>
          <a:p>
            <a:pPr>
              <a:buFontTx/>
              <a:buNone/>
            </a:pPr>
            <a:r>
              <a:rPr lang="en-US" sz="1200" b="1" dirty="0">
                <a:latin typeface="Geneva" charset="0"/>
                <a:ea typeface="ＭＳ Ｐゴシック" charset="0"/>
                <a:cs typeface="ＭＳ Ｐゴシック" charset="0"/>
              </a:rPr>
              <a:t>    Towards BROADWAY by turning right. </a:t>
            </a:r>
          </a:p>
          <a:p>
            <a:pPr>
              <a:buFontTx/>
              <a:buNone/>
            </a:pPr>
            <a:r>
              <a:rPr lang="en-US" sz="1200" b="1" dirty="0">
                <a:latin typeface="Geneva" charset="0"/>
                <a:ea typeface="ＭＳ Ｐゴシック" charset="0"/>
                <a:cs typeface="ＭＳ Ｐゴシック" charset="0"/>
              </a:rPr>
              <a:t>2: Turn RIGHT onto BROADWAY. </a:t>
            </a:r>
          </a:p>
          <a:p>
            <a:pPr>
              <a:buFontTx/>
              <a:buNone/>
            </a:pPr>
            <a:r>
              <a:rPr lang="en-US" sz="1200" b="1" dirty="0">
                <a:latin typeface="Geneva" charset="0"/>
                <a:ea typeface="ＭＳ Ｐゴシック" charset="0"/>
                <a:cs typeface="ＭＳ Ｐゴシック" charset="0"/>
              </a:rPr>
              <a:t>3. Turn RIGHT onto QUINCY ST. </a:t>
            </a:r>
          </a:p>
          <a:p>
            <a:pPr>
              <a:buFontTx/>
              <a:buNone/>
            </a:pPr>
            <a:r>
              <a:rPr lang="en-US" sz="1200" b="1" dirty="0">
                <a:latin typeface="Geneva" charset="0"/>
                <a:ea typeface="ＭＳ Ｐゴシック" charset="0"/>
                <a:cs typeface="ＭＳ Ｐゴシック" charset="0"/>
              </a:rPr>
              <a:t>4. Turn LEFT onto CAMBRIDGE ST. </a:t>
            </a:r>
          </a:p>
          <a:p>
            <a:pPr>
              <a:buFontTx/>
              <a:buNone/>
            </a:pPr>
            <a:r>
              <a:rPr lang="en-US" sz="1200" b="1" dirty="0">
                <a:latin typeface="Geneva" charset="0"/>
                <a:ea typeface="ＭＳ Ｐゴシック" charset="0"/>
                <a:cs typeface="ＭＳ Ｐゴシック" charset="0"/>
              </a:rPr>
              <a:t>5. Turn SLIGHT RIGHT onto MASSACHUSETTS AVE. </a:t>
            </a:r>
          </a:p>
          <a:p>
            <a:pPr>
              <a:buFontTx/>
              <a:buNone/>
            </a:pPr>
            <a:r>
              <a:rPr lang="en-US" sz="1200" b="1" dirty="0">
                <a:latin typeface="Geneva" charset="0"/>
                <a:ea typeface="ＭＳ Ｐゴシック" charset="0"/>
                <a:cs typeface="ＭＳ Ｐゴシック" charset="0"/>
              </a:rPr>
              <a:t>6. Turn RIGHT onto RUSSELL ST.</a:t>
            </a:r>
            <a:r>
              <a:rPr lang="en-US" sz="1200" dirty="0">
                <a:latin typeface="Geneva" charset="0"/>
                <a:ea typeface="ＭＳ Ｐゴシック" charset="0"/>
                <a:cs typeface="ＭＳ Ｐゴシック" charset="0"/>
              </a:rPr>
              <a:t> </a:t>
            </a:r>
          </a:p>
          <a:p>
            <a:endParaRPr lang="en-US" sz="1200"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992268"/>
            <a:ext cx="5344174" cy="379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Freeform 5"/>
          <p:cNvSpPr>
            <a:spLocks/>
          </p:cNvSpPr>
          <p:nvPr/>
        </p:nvSpPr>
        <p:spPr bwMode="auto">
          <a:xfrm>
            <a:off x="6477000" y="2785042"/>
            <a:ext cx="1676400" cy="2514600"/>
          </a:xfrm>
          <a:custGeom>
            <a:avLst/>
            <a:gdLst>
              <a:gd name="T0" fmla="*/ 2147483647 w 1056"/>
              <a:gd name="T1" fmla="*/ 2147483647 h 1584"/>
              <a:gd name="T2" fmla="*/ 2147483647 w 1056"/>
              <a:gd name="T3" fmla="*/ 2147483647 h 1584"/>
              <a:gd name="T4" fmla="*/ 2147483647 w 1056"/>
              <a:gd name="T5" fmla="*/ 2147483647 h 1584"/>
              <a:gd name="T6" fmla="*/ 2147483647 w 1056"/>
              <a:gd name="T7" fmla="*/ 2147483647 h 1584"/>
              <a:gd name="T8" fmla="*/ 0 w 1056"/>
              <a:gd name="T9" fmla="*/ 2147483647 h 1584"/>
              <a:gd name="T10" fmla="*/ 2147483647 w 1056"/>
              <a:gd name="T11" fmla="*/ 0 h 1584"/>
              <a:gd name="T12" fmla="*/ 0 60000 65536"/>
              <a:gd name="T13" fmla="*/ 0 60000 65536"/>
              <a:gd name="T14" fmla="*/ 0 60000 65536"/>
              <a:gd name="T15" fmla="*/ 0 60000 65536"/>
              <a:gd name="T16" fmla="*/ 0 60000 65536"/>
              <a:gd name="T17" fmla="*/ 0 60000 65536"/>
              <a:gd name="T18" fmla="*/ 0 w 1056"/>
              <a:gd name="T19" fmla="*/ 0 h 1584"/>
              <a:gd name="T20" fmla="*/ 1056 w 1056"/>
              <a:gd name="T21" fmla="*/ 1584 h 1584"/>
            </a:gdLst>
            <a:ahLst/>
            <a:cxnLst>
              <a:cxn ang="T12">
                <a:pos x="T0" y="T1"/>
              </a:cxn>
              <a:cxn ang="T13">
                <a:pos x="T2" y="T3"/>
              </a:cxn>
              <a:cxn ang="T14">
                <a:pos x="T4" y="T5"/>
              </a:cxn>
              <a:cxn ang="T15">
                <a:pos x="T6" y="T7"/>
              </a:cxn>
              <a:cxn ang="T16">
                <a:pos x="T8" y="T9"/>
              </a:cxn>
              <a:cxn ang="T17">
                <a:pos x="T10" y="T11"/>
              </a:cxn>
            </a:cxnLst>
            <a:rect l="T18" t="T19" r="T20" b="T21"/>
            <a:pathLst>
              <a:path w="1056" h="1584">
                <a:moveTo>
                  <a:pt x="1056" y="1440"/>
                </a:moveTo>
                <a:lnTo>
                  <a:pt x="960" y="1584"/>
                </a:lnTo>
                <a:lnTo>
                  <a:pt x="288" y="1200"/>
                </a:lnTo>
                <a:lnTo>
                  <a:pt x="288" y="336"/>
                </a:lnTo>
                <a:lnTo>
                  <a:pt x="0" y="96"/>
                </a:lnTo>
                <a:lnTo>
                  <a:pt x="144" y="0"/>
                </a:lnTo>
              </a:path>
            </a:pathLst>
          </a:custGeom>
          <a:noFill/>
          <a:ln w="571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3163316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1" y="103880"/>
            <a:ext cx="9139384" cy="554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4"/>
          <p:cNvSpPr>
            <a:spLocks noChangeArrowheads="1"/>
          </p:cNvSpPr>
          <p:nvPr/>
        </p:nvSpPr>
        <p:spPr bwMode="auto">
          <a:xfrm>
            <a:off x="1143000" y="5815111"/>
            <a:ext cx="7532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Line </a:t>
            </a:r>
            <a:r>
              <a:rPr lang="en-US" dirty="0" smtClean="0"/>
              <a:t>drive </a:t>
            </a:r>
            <a:r>
              <a:rPr lang="en-US" dirty="0"/>
              <a:t>tool by </a:t>
            </a:r>
            <a:r>
              <a:rPr lang="en-US" dirty="0" err="1"/>
              <a:t>Maneesh</a:t>
            </a:r>
            <a:r>
              <a:rPr lang="en-US" dirty="0"/>
              <a:t> </a:t>
            </a:r>
            <a:r>
              <a:rPr lang="en-US" dirty="0" err="1"/>
              <a:t>Agrawala</a:t>
            </a:r>
            <a:r>
              <a:rPr lang="en-US" dirty="0"/>
              <a:t> http://</a:t>
            </a:r>
            <a:r>
              <a:rPr lang="en-US" dirty="0" err="1"/>
              <a:t>graphics.stanford.edu</a:t>
            </a:r>
            <a:r>
              <a:rPr lang="en-US" dirty="0"/>
              <a:t>/~</a:t>
            </a:r>
            <a:r>
              <a:rPr lang="en-US" dirty="0" err="1"/>
              <a:t>maneesh</a:t>
            </a:r>
            <a:r>
              <a:rPr lang="en-US" dirty="0"/>
              <a:t>/</a:t>
            </a:r>
          </a:p>
        </p:txBody>
      </p:sp>
    </p:spTree>
    <p:extLst>
      <p:ext uri="{BB962C8B-B14F-4D97-AF65-F5344CB8AC3E}">
        <p14:creationId xmlns:p14="http://schemas.microsoft.com/office/powerpoint/2010/main" val="35114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The Power of </a:t>
            </a:r>
            <a:r>
              <a:rPr lang="en-US" dirty="0" smtClean="0">
                <a:latin typeface="Geneva" charset="0"/>
                <a:ea typeface="ＭＳ Ｐゴシック" charset="0"/>
                <a:cs typeface="ＭＳ Ｐゴシック" charset="0"/>
              </a:rPr>
              <a:t>Design </a:t>
            </a:r>
            <a:r>
              <a:rPr lang="en-US" i="1" dirty="0" smtClean="0">
                <a:latin typeface="Geneva" charset="0"/>
                <a:ea typeface="ＭＳ Ｐゴシック" charset="0"/>
                <a:cs typeface="ＭＳ Ｐゴシック" charset="0"/>
              </a:rPr>
              <a:t>and </a:t>
            </a:r>
            <a:r>
              <a:rPr lang="en-US" dirty="0" smtClean="0">
                <a:latin typeface="Geneva" charset="0"/>
                <a:ea typeface="ＭＳ Ｐゴシック" charset="0"/>
                <a:cs typeface="ＭＳ Ｐゴシック" charset="0"/>
              </a:rPr>
              <a:t>interaction in Visualization</a:t>
            </a:r>
            <a:endParaRPr lang="en-US" dirty="0">
              <a:latin typeface="Geneva" charset="0"/>
              <a:ea typeface="ＭＳ Ｐゴシック" charset="0"/>
              <a:cs typeface="ＭＳ Ｐゴシック" charset="0"/>
            </a:endParaRPr>
          </a:p>
        </p:txBody>
      </p:sp>
      <p:sp>
        <p:nvSpPr>
          <p:cNvPr id="22531" name="Rectangle 4"/>
          <p:cNvSpPr>
            <a:spLocks noChangeArrowheads="1"/>
          </p:cNvSpPr>
          <p:nvPr/>
        </p:nvSpPr>
        <p:spPr bwMode="auto">
          <a:xfrm>
            <a:off x="38775" y="3516342"/>
            <a:ext cx="2252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t>Lee, </a:t>
            </a:r>
            <a:r>
              <a:rPr lang="en-US" dirty="0" err="1" smtClean="0"/>
              <a:t>Forlizzi</a:t>
            </a:r>
            <a:r>
              <a:rPr lang="en-US" dirty="0" smtClean="0"/>
              <a:t> &amp; Hudson</a:t>
            </a:r>
            <a:endParaRPr lang="en-US" dirty="0"/>
          </a:p>
        </p:txBody>
      </p:sp>
      <p:pic>
        <p:nvPicPr>
          <p:cNvPr id="4" name="Picture 3" descr="Screen Shot 2015-02-02 at 5.0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829"/>
            <a:ext cx="9144000" cy="2180663"/>
          </a:xfrm>
          <a:prstGeom prst="rect">
            <a:avLst/>
          </a:prstGeom>
        </p:spPr>
      </p:pic>
      <p:pic>
        <p:nvPicPr>
          <p:cNvPr id="6" name="Picture 5" descr="Screen Shot 2015-02-02 at 4.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54" y="3488492"/>
            <a:ext cx="6944146" cy="3338709"/>
          </a:xfrm>
          <a:prstGeom prst="rect">
            <a:avLst/>
          </a:prstGeom>
        </p:spPr>
      </p:pic>
    </p:spTree>
    <p:extLst>
      <p:ext uri="{BB962C8B-B14F-4D97-AF65-F5344CB8AC3E}">
        <p14:creationId xmlns:p14="http://schemas.microsoft.com/office/powerpoint/2010/main" val="2172039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b="1" dirty="0">
                <a:solidFill>
                  <a:schemeClr val="tx1"/>
                </a:solidFill>
                <a:latin typeface="Geneva" charset="0"/>
                <a:ea typeface="ＭＳ Ｐゴシック" charset="0"/>
                <a:cs typeface="ＭＳ Ｐゴシック" charset="0"/>
              </a:rPr>
              <a:t>What </a:t>
            </a:r>
            <a:r>
              <a:rPr lang="en-US" sz="2800" b="1" dirty="0" smtClean="0">
                <a:solidFill>
                  <a:schemeClr val="tx1"/>
                </a:solidFill>
                <a:latin typeface="Geneva" charset="0"/>
                <a:ea typeface="ＭＳ Ｐゴシック" charset="0"/>
                <a:cs typeface="ＭＳ Ｐゴシック" charset="0"/>
              </a:rPr>
              <a:t>is its goal?</a:t>
            </a:r>
          </a:p>
          <a:p>
            <a:r>
              <a:rPr lang="en-US" dirty="0" smtClean="0">
                <a:latin typeface="Geneva" charset="0"/>
                <a:ea typeface="ＭＳ Ｐゴシック" charset="0"/>
                <a:cs typeface="ＭＳ Ｐゴシック" charset="0"/>
              </a:rPr>
              <a:t>Does it use good design?</a:t>
            </a:r>
            <a:endParaRPr lang="en-US" sz="2800" dirty="0">
              <a:latin typeface="Geneva" charset="0"/>
              <a:ea typeface="ＭＳ Ｐゴシック" charset="0"/>
              <a:cs typeface="ＭＳ Ｐゴシック" charset="0"/>
            </a:endParaRPr>
          </a:p>
          <a:p>
            <a:r>
              <a:rPr lang="en-US" sz="2800" dirty="0" smtClean="0">
                <a:latin typeface="Geneva" charset="0"/>
                <a:ea typeface="ＭＳ Ｐゴシック" charset="0"/>
                <a:cs typeface="ＭＳ Ｐゴシック" charset="0"/>
              </a:rPr>
              <a:t>Have </a:t>
            </a:r>
            <a:r>
              <a:rPr lang="en-US" sz="2800" dirty="0">
                <a:latin typeface="Geneva" charset="0"/>
                <a:ea typeface="ＭＳ Ｐゴシック" charset="0"/>
                <a:cs typeface="ＭＳ Ｐゴシック" charset="0"/>
              </a:rPr>
              <a:t>there been usability studies done?  What do they show</a:t>
            </a:r>
            <a:r>
              <a:rPr lang="en-US" sz="2800" dirty="0" smtClean="0">
                <a:latin typeface="Geneva" charset="0"/>
                <a:ea typeface="ＭＳ Ｐゴシック" charset="0"/>
                <a:cs typeface="ＭＳ Ｐゴシック" charset="0"/>
              </a:rPr>
              <a:t>?</a:t>
            </a:r>
          </a:p>
          <a:p>
            <a:pPr marL="0" indent="0">
              <a:buNone/>
            </a:pPr>
            <a:endParaRPr lang="en-US" sz="28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600653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042728" y="871213"/>
            <a:ext cx="6280441" cy="990107"/>
          </a:xfrm>
        </p:spPr>
        <p:txBody>
          <a:bodyPr/>
          <a:lstStyle/>
          <a:p>
            <a:r>
              <a:rPr lang="en-US" dirty="0">
                <a:latin typeface="Geneva" charset="0"/>
                <a:ea typeface="ＭＳ Ｐゴシック" charset="0"/>
                <a:cs typeface="ＭＳ Ｐゴシック" charset="0"/>
              </a:rPr>
              <a:t>Holistic Design Goals for Information Visualization</a:t>
            </a:r>
          </a:p>
        </p:txBody>
      </p:sp>
      <p:sp>
        <p:nvSpPr>
          <p:cNvPr id="44034" name="Rectangle 3"/>
          <p:cNvSpPr>
            <a:spLocks noGrp="1" noChangeArrowheads="1"/>
          </p:cNvSpPr>
          <p:nvPr>
            <p:ph idx="1"/>
          </p:nvPr>
        </p:nvSpPr>
        <p:spPr/>
        <p:txBody>
          <a:bodyPr/>
          <a:lstStyle/>
          <a:p>
            <a:pPr>
              <a:buFontTx/>
              <a:buNone/>
            </a:pPr>
            <a:endParaRPr lang="en-US" dirty="0">
              <a:latin typeface="Geneva" charset="0"/>
              <a:ea typeface="ＭＳ Ｐゴシック" charset="0"/>
              <a:cs typeface="ＭＳ Ｐゴシック" charset="0"/>
            </a:endParaRPr>
          </a:p>
          <a:p>
            <a:pPr>
              <a:buFontTx/>
              <a:buNone/>
            </a:pPr>
            <a:r>
              <a:rPr lang="en-US" sz="2800" dirty="0">
                <a:latin typeface="Geneva" charset="0"/>
                <a:ea typeface="ＭＳ Ｐゴシック" charset="0"/>
                <a:cs typeface="ＭＳ Ｐゴシック" charset="0"/>
              </a:rPr>
              <a:t>Tailor to the application and the domain</a:t>
            </a:r>
          </a:p>
          <a:p>
            <a:pPr>
              <a:buFontTx/>
              <a:buNone/>
            </a:pPr>
            <a:r>
              <a:rPr lang="en-US" sz="2800" dirty="0">
                <a:latin typeface="Geneva" charset="0"/>
                <a:ea typeface="ＭＳ Ｐゴシック" charset="0"/>
                <a:cs typeface="ＭＳ Ｐゴシック" charset="0"/>
              </a:rPr>
              <a:t>Create highly interactive and integrated systems</a:t>
            </a:r>
          </a:p>
          <a:p>
            <a:pPr>
              <a:buFontTx/>
              <a:buNone/>
            </a:pPr>
            <a:r>
              <a:rPr lang="en-US" sz="2800" dirty="0">
                <a:latin typeface="Geneva" charset="0"/>
                <a:ea typeface="ＭＳ Ｐゴシック" charset="0"/>
                <a:cs typeface="ＭＳ Ｐゴシック" charset="0"/>
              </a:rPr>
              <a:t>Embed the visualization within a larger application</a:t>
            </a:r>
          </a:p>
          <a:p>
            <a:pPr>
              <a:buFontTx/>
              <a:buNone/>
            </a:pPr>
            <a:r>
              <a:rPr lang="en-US" sz="2800" dirty="0">
                <a:latin typeface="Geneva" charset="0"/>
                <a:ea typeface="ＭＳ Ｐゴシック" charset="0"/>
                <a:cs typeface="ＭＳ Ｐゴシック" charset="0"/>
              </a:rPr>
              <a:t>Provide alternative views</a:t>
            </a:r>
          </a:p>
          <a:p>
            <a:pPr lvl="1">
              <a:buFont typeface="Wingdings" charset="0"/>
              <a:buNone/>
            </a:pPr>
            <a:endParaRPr lang="en-US" dirty="0">
              <a:latin typeface="Geneva" charset="0"/>
              <a:ea typeface="ＭＳ Ｐゴシック" charset="0"/>
            </a:endParaRPr>
          </a:p>
          <a:p>
            <a:pPr lvl="1">
              <a:buFont typeface="Wingdings" charset="0"/>
              <a:buNone/>
            </a:pPr>
            <a:endParaRPr lang="en-US" dirty="0">
              <a:latin typeface="Geneva" charset="0"/>
              <a:ea typeface="ＭＳ Ｐゴシック" charset="0"/>
            </a:endParaRPr>
          </a:p>
          <a:p>
            <a:pPr lvl="2">
              <a:buFont typeface="Times" charset="0"/>
              <a:buNone/>
            </a:pPr>
            <a:endParaRPr lang="en-US" dirty="0">
              <a:latin typeface="Geneva" charset="0"/>
              <a:ea typeface="ＭＳ Ｐゴシック" charset="0"/>
            </a:endParaRPr>
          </a:p>
        </p:txBody>
      </p:sp>
    </p:spTree>
    <p:extLst>
      <p:ext uri="{BB962C8B-B14F-4D97-AF65-F5344CB8AC3E}">
        <p14:creationId xmlns:p14="http://schemas.microsoft.com/office/powerpoint/2010/main" val="84735377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13355441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4943918"/>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key design goals for a visualization </a:t>
            </a:r>
          </a:p>
          <a:p>
            <a:pPr marL="320675" indent="-320675" defTabSz="852488">
              <a:spcBef>
                <a:spcPct val="25000"/>
              </a:spcBef>
              <a:buSzPct val="80000"/>
            </a:pPr>
            <a:r>
              <a:rPr lang="en-US" dirty="0" smtClean="0"/>
              <a:t>Understand key visual parameters to use in designing a visualization</a:t>
            </a:r>
          </a:p>
          <a:p>
            <a:pPr marL="320675" indent="-320675" defTabSz="852488">
              <a:spcBef>
                <a:spcPct val="25000"/>
              </a:spcBef>
              <a:buSzPct val="80000"/>
            </a:pPr>
            <a:r>
              <a:rPr lang="en-US" sz="2800" dirty="0" smtClean="0"/>
              <a:t>Recognize positive properties of a visualization, such as telling a story and self</a:t>
            </a:r>
            <a:r>
              <a:rPr lang="en-US" sz="2800" smtClean="0"/>
              <a:t>-documenting</a:t>
            </a:r>
            <a:endParaRPr lang="en-US" sz="2800" dirty="0" smtClean="0"/>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
        <p:nvSpPr>
          <p:cNvPr id="2" name="Right Brace 1"/>
          <p:cNvSpPr/>
          <p:nvPr/>
        </p:nvSpPr>
        <p:spPr>
          <a:xfrm>
            <a:off x="4860742" y="1803367"/>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5802242" y="2539595"/>
            <a:ext cx="2121093" cy="369332"/>
          </a:xfrm>
          <a:prstGeom prst="rect">
            <a:avLst/>
          </a:prstGeom>
          <a:noFill/>
        </p:spPr>
        <p:txBody>
          <a:bodyPr wrap="none" rtlCol="0">
            <a:spAutoFit/>
          </a:bodyPr>
          <a:lstStyle/>
          <a:p>
            <a:r>
              <a:rPr lang="en-US" dirty="0" smtClean="0"/>
              <a:t>Last Thursday’s class</a:t>
            </a:r>
            <a:endParaRPr lang="en-US" dirty="0"/>
          </a:p>
        </p:txBody>
      </p:sp>
      <p:sp>
        <p:nvSpPr>
          <p:cNvPr id="6" name="Right Brace 5"/>
          <p:cNvSpPr/>
          <p:nvPr/>
        </p:nvSpPr>
        <p:spPr>
          <a:xfrm>
            <a:off x="5626215" y="3170793"/>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6567715" y="3907021"/>
            <a:ext cx="1396987" cy="369332"/>
          </a:xfrm>
          <a:prstGeom prst="rect">
            <a:avLst/>
          </a:prstGeom>
          <a:noFill/>
        </p:spPr>
        <p:txBody>
          <a:bodyPr wrap="none" rtlCol="0">
            <a:spAutoFit/>
          </a:bodyPr>
          <a:lstStyle/>
          <a:p>
            <a:r>
              <a:rPr lang="en-US" dirty="0" smtClean="0"/>
              <a:t>Today’s class</a:t>
            </a:r>
            <a:endParaRPr lang="en-US" dirty="0"/>
          </a:p>
        </p:txBody>
      </p:sp>
    </p:spTree>
    <p:extLst>
      <p:ext uri="{BB962C8B-B14F-4D97-AF65-F5344CB8AC3E}">
        <p14:creationId xmlns:p14="http://schemas.microsoft.com/office/powerpoint/2010/main" val="2112586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b="1" dirty="0">
                <a:solidFill>
                  <a:srgbClr val="000000"/>
                </a:solidFill>
                <a:latin typeface="Geneva" charset="0"/>
                <a:ea typeface="ＭＳ Ｐゴシック" charset="0"/>
                <a:cs typeface="ＭＳ Ｐゴシック" charset="0"/>
                <a:hlinkClick r:id="rId2"/>
              </a:rPr>
              <a:t>Explore/Calculate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40624954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dirty="0" smtClean="0">
                <a:latin typeface="Geneva" charset="0"/>
                <a:ea typeface="ＭＳ Ｐゴシック" charset="0"/>
                <a:cs typeface="ＭＳ Ｐゴシック" charset="0"/>
              </a:rPr>
              <a:t>Making Queries</a:t>
            </a:r>
            <a:endParaRPr lang="en-US" dirty="0">
              <a:latin typeface="Geneva" charset="0"/>
              <a:ea typeface="ＭＳ Ｐゴシック" charset="0"/>
              <a:cs typeface="ＭＳ Ｐゴシック" charset="0"/>
            </a:endParaRPr>
          </a:p>
        </p:txBody>
      </p:sp>
      <p:sp>
        <p:nvSpPr>
          <p:cNvPr id="41986" name="Content Placeholder 5"/>
          <p:cNvSpPr>
            <a:spLocks noGrp="1"/>
          </p:cNvSpPr>
          <p:nvPr>
            <p:ph idx="1"/>
          </p:nvPr>
        </p:nvSpPr>
        <p:spPr/>
        <p:txBody>
          <a:bodyPr/>
          <a:lstStyle/>
          <a:p>
            <a:pPr>
              <a:buFontTx/>
              <a:buNone/>
            </a:pPr>
            <a:r>
              <a:rPr lang="en-US" sz="2800" dirty="0">
                <a:latin typeface="Geneva" charset="0"/>
                <a:ea typeface="ＭＳ Ｐゴシック" charset="0"/>
                <a:cs typeface="ＭＳ Ｐゴシック" charset="0"/>
              </a:rPr>
              <a:t>Define the </a:t>
            </a:r>
            <a:r>
              <a:rPr lang="en-US" sz="2800" dirty="0" smtClean="0">
                <a:latin typeface="Geneva" charset="0"/>
                <a:ea typeface="ＭＳ Ｐゴシック" charset="0"/>
                <a:cs typeface="ＭＳ Ｐゴシック" charset="0"/>
              </a:rPr>
              <a:t>query</a:t>
            </a:r>
            <a:r>
              <a:rPr lang="en-US" sz="2800" dirty="0">
                <a:latin typeface="Geneva" charset="0"/>
                <a:ea typeface="ＭＳ Ｐゴシック" charset="0"/>
                <a:cs typeface="ＭＳ Ｐゴシック" charset="0"/>
              </a:rPr>
              <a:t>[</a:t>
            </a:r>
            <a:r>
              <a:rPr lang="en-US" sz="2800" dirty="0" err="1">
                <a:latin typeface="Geneva" charset="0"/>
                <a:ea typeface="ＭＳ Ｐゴシック" charset="0"/>
                <a:cs typeface="ＭＳ Ｐゴシック" charset="0"/>
              </a:rPr>
              <a:t>ies</a:t>
            </a:r>
            <a:r>
              <a:rPr lang="en-US" sz="2800" dirty="0">
                <a:latin typeface="Geneva" charset="0"/>
                <a:ea typeface="ＭＳ Ｐゴシック" charset="0"/>
                <a:cs typeface="ＭＳ Ｐゴシック" charset="0"/>
              </a:rPr>
              <a:t>] you wish to </a:t>
            </a:r>
            <a:r>
              <a:rPr lang="en-US" sz="2800" dirty="0" smtClean="0">
                <a:latin typeface="Geneva" charset="0"/>
                <a:ea typeface="ＭＳ Ｐゴシック" charset="0"/>
                <a:cs typeface="ＭＳ Ｐゴシック" charset="0"/>
              </a:rPr>
              <a:t>support </a:t>
            </a:r>
            <a:endParaRPr lang="en-US" sz="2800" dirty="0">
              <a:latin typeface="Geneva" charset="0"/>
              <a:ea typeface="ＭＳ Ｐゴシック" charset="0"/>
              <a:cs typeface="ＭＳ Ｐゴシック" charset="0"/>
            </a:endParaRPr>
          </a:p>
          <a:p>
            <a:pPr>
              <a:buFontTx/>
              <a:buNone/>
            </a:pPr>
            <a:r>
              <a:rPr lang="ja-JP" altLang="en-US" sz="2800" dirty="0">
                <a:latin typeface="Geneva" charset="0"/>
                <a:ea typeface="ＭＳ Ｐゴシック" charset="0"/>
                <a:cs typeface="ＭＳ Ｐゴシック" charset="0"/>
              </a:rPr>
              <a:t>“</a:t>
            </a:r>
            <a:r>
              <a:rPr lang="en-US" altLang="ja-JP" sz="2800" dirty="0">
                <a:latin typeface="Geneva" charset="0"/>
                <a:ea typeface="ＭＳ Ｐゴシック" charset="0"/>
                <a:cs typeface="ＭＳ Ｐゴシック" charset="0"/>
              </a:rPr>
              <a:t>The special skill of designers … [is] the talent to analyze a design in terms of its ability to support the visual queries of others…</a:t>
            </a:r>
            <a:r>
              <a:rPr lang="ja-JP" altLang="en-US" sz="2800" dirty="0">
                <a:latin typeface="Geneva" charset="0"/>
                <a:ea typeface="ＭＳ Ｐゴシック" charset="0"/>
                <a:cs typeface="ＭＳ Ｐゴシック" charset="0"/>
              </a:rPr>
              <a:t>”</a:t>
            </a:r>
            <a:endParaRPr lang="en-US" altLang="ja-JP" sz="2800" dirty="0">
              <a:latin typeface="Geneva" charset="0"/>
              <a:ea typeface="ＭＳ Ｐゴシック" charset="0"/>
              <a:cs typeface="ＭＳ Ｐゴシック" charset="0"/>
            </a:endParaRPr>
          </a:p>
          <a:p>
            <a:pPr lvl="1"/>
            <a:r>
              <a:rPr lang="en-US" sz="2400" dirty="0">
                <a:latin typeface="Geneva" charset="0"/>
                <a:ea typeface="ＭＳ Ｐゴシック" charset="0"/>
              </a:rPr>
              <a:t>Patterns </a:t>
            </a:r>
            <a:r>
              <a:rPr lang="en-US" sz="2400" dirty="0">
                <a:latin typeface="Geneva" charset="0"/>
                <a:ea typeface="ＭＳ Ｐゴシック" charset="0"/>
                <a:sym typeface="Wingdings" charset="0"/>
              </a:rPr>
              <a:t> visual system </a:t>
            </a:r>
          </a:p>
          <a:p>
            <a:pPr lvl="1"/>
            <a:r>
              <a:rPr lang="en-US" sz="2400" dirty="0">
                <a:latin typeface="Geneva" charset="0"/>
                <a:ea typeface="ＭＳ Ｐゴシック" charset="0"/>
                <a:sym typeface="Wingdings" charset="0"/>
              </a:rPr>
              <a:t>Cognitive process prediction</a:t>
            </a:r>
          </a:p>
          <a:p>
            <a:pPr lvl="1"/>
            <a:r>
              <a:rPr lang="en-US" sz="2400" dirty="0">
                <a:latin typeface="Geneva" charset="0"/>
                <a:ea typeface="ＭＳ Ｐゴシック" charset="0"/>
                <a:sym typeface="Wingdings" charset="0"/>
              </a:rPr>
              <a:t>A continual fresh eye </a:t>
            </a:r>
          </a:p>
        </p:txBody>
      </p:sp>
    </p:spTree>
    <p:extLst>
      <p:ext uri="{BB962C8B-B14F-4D97-AF65-F5344CB8AC3E}">
        <p14:creationId xmlns:p14="http://schemas.microsoft.com/office/powerpoint/2010/main" val="7047393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Rzeszotarski</a:t>
            </a:r>
            <a:r>
              <a:rPr lang="en-US" dirty="0"/>
              <a:t> </a:t>
            </a:r>
            <a:r>
              <a:rPr lang="en-US" dirty="0" smtClean="0"/>
              <a:t>&amp; </a:t>
            </a:r>
            <a:r>
              <a:rPr lang="en-US" dirty="0" err="1" smtClean="0"/>
              <a:t>Kittur</a:t>
            </a:r>
            <a:r>
              <a:rPr lang="en-US" dirty="0" smtClean="0"/>
              <a:t>: </a:t>
            </a:r>
            <a:r>
              <a:rPr lang="en-US" dirty="0" err="1" smtClean="0"/>
              <a:t>Kinetica</a:t>
            </a:r>
            <a:r>
              <a:rPr lang="en-US" dirty="0" smtClean="0"/>
              <a:t>: Dynamic Exploration</a:t>
            </a:r>
            <a:endParaRPr lang="en-US" dirty="0"/>
          </a:p>
        </p:txBody>
      </p:sp>
      <p:pic>
        <p:nvPicPr>
          <p:cNvPr id="9" name="pn1472-file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8713" y="2054225"/>
            <a:ext cx="7048500" cy="3965575"/>
          </a:xfrm>
        </p:spPr>
      </p:pic>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r>
              <a:rPr lang="en-US" dirty="0"/>
              <a:t>Jeffrey M. </a:t>
            </a:r>
            <a:r>
              <a:rPr lang="en-US" dirty="0" err="1"/>
              <a:t>Rzeszotarski</a:t>
            </a:r>
            <a:r>
              <a:rPr lang="en-US" dirty="0"/>
              <a:t> and </a:t>
            </a:r>
            <a:r>
              <a:rPr lang="en-US" dirty="0" err="1"/>
              <a:t>Aniket</a:t>
            </a:r>
            <a:r>
              <a:rPr lang="en-US" dirty="0"/>
              <a:t> </a:t>
            </a:r>
            <a:r>
              <a:rPr lang="en-US" dirty="0" err="1"/>
              <a:t>Kittur</a:t>
            </a:r>
            <a:r>
              <a:rPr lang="en-US" dirty="0"/>
              <a:t>. 2014. </a:t>
            </a:r>
            <a:r>
              <a:rPr lang="en-US" dirty="0" err="1"/>
              <a:t>Kinetica</a:t>
            </a:r>
            <a:r>
              <a:rPr lang="en-US" dirty="0"/>
              <a:t>: naturalistic multi-touch data visualization. In Proceedings of the 32nd annual ACM conference on Human factors in computing systems (CHI '14). ACM, New York, NY, USA, 897-906. DOI=10.1145/2556288.2557231 http://</a:t>
            </a:r>
            <a:r>
              <a:rPr lang="en-US" dirty="0" err="1"/>
              <a:t>doi.acm.org</a:t>
            </a:r>
            <a:r>
              <a:rPr lang="en-US" dirty="0"/>
              <a:t>/10.1145/2556288.2557231</a:t>
            </a:r>
          </a:p>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4191573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b="1" dirty="0">
                <a:solidFill>
                  <a:srgbClr val="000000"/>
                </a:solidFill>
                <a:latin typeface="Geneva" charset="0"/>
                <a:ea typeface="ＭＳ Ｐゴシック" charset="0"/>
                <a:cs typeface="ＭＳ Ｐゴシック" charset="0"/>
                <a:hlinkClick r:id="rId2"/>
              </a:rPr>
              <a:t>Communicate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20299670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Communication should:</a:t>
            </a:r>
          </a:p>
        </p:txBody>
      </p:sp>
      <p:sp>
        <p:nvSpPr>
          <p:cNvPr id="38914" name="Rectangle 3"/>
          <p:cNvSpPr>
            <a:spLocks noGrp="1" noChangeArrowheads="1"/>
          </p:cNvSpPr>
          <p:nvPr>
            <p:ph idx="1"/>
          </p:nvPr>
        </p:nvSpPr>
        <p:spPr>
          <a:xfrm>
            <a:off x="1128943" y="1847153"/>
            <a:ext cx="7833628" cy="4379976"/>
          </a:xfrm>
        </p:spPr>
        <p:txBody>
          <a:bodyPr/>
          <a:lstStyle/>
          <a:p>
            <a:pPr>
              <a:buFontTx/>
              <a:buNone/>
            </a:pPr>
            <a:r>
              <a:rPr lang="en-US" sz="2400" dirty="0">
                <a:latin typeface="Geneva" charset="0"/>
                <a:ea typeface="ＭＳ Ｐゴシック" charset="0"/>
                <a:cs typeface="ＭＳ Ｐゴシック" charset="0"/>
              </a:rPr>
              <a:t>Make large datasets coherent</a:t>
            </a:r>
          </a:p>
          <a:p>
            <a:pPr lvl="1"/>
            <a:r>
              <a:rPr lang="en-US" sz="2000" dirty="0">
                <a:latin typeface="Geneva" charset="0"/>
                <a:ea typeface="ＭＳ Ｐゴシック" charset="0"/>
              </a:rPr>
              <a:t>Compact</a:t>
            </a:r>
          </a:p>
          <a:p>
            <a:pPr lvl="1"/>
            <a:r>
              <a:rPr lang="en-US" sz="2000" dirty="0">
                <a:latin typeface="Geneva" charset="0"/>
                <a:ea typeface="ＭＳ Ｐゴシック" charset="0"/>
              </a:rPr>
              <a:t>Multivariate</a:t>
            </a:r>
          </a:p>
          <a:p>
            <a:pPr>
              <a:buFontTx/>
              <a:buNone/>
            </a:pPr>
            <a:r>
              <a:rPr lang="en-US" sz="2400" dirty="0">
                <a:latin typeface="Geneva" charset="0"/>
                <a:ea typeface="ＭＳ Ｐゴシック" charset="0"/>
                <a:cs typeface="ＭＳ Ｐゴシック" charset="0"/>
              </a:rPr>
              <a:t>Present information from various viewpoints </a:t>
            </a:r>
          </a:p>
          <a:p>
            <a:pPr>
              <a:buFontTx/>
              <a:buNone/>
            </a:pPr>
            <a:r>
              <a:rPr lang="en-US" sz="2400" dirty="0">
                <a:latin typeface="Geneva" charset="0"/>
                <a:ea typeface="ＭＳ Ｐゴシック" charset="0"/>
                <a:cs typeface="ＭＳ Ｐゴシック" charset="0"/>
              </a:rPr>
              <a:t>Support visual comparisons [</a:t>
            </a:r>
            <a:r>
              <a:rPr lang="en-US" sz="2400" dirty="0" err="1">
                <a:latin typeface="Geneva" charset="0"/>
                <a:ea typeface="ＭＳ Ｐゴシック" charset="0"/>
                <a:cs typeface="ＭＳ Ｐゴシック" charset="0"/>
              </a:rPr>
              <a:t>Tufte</a:t>
            </a:r>
            <a:r>
              <a:rPr lang="en-US" sz="24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Tell stories about the data (causality &amp; structure...</a:t>
            </a:r>
            <a:r>
              <a:rPr lang="en-US" sz="20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Have visual integration (images, words, etc.)</a:t>
            </a:r>
          </a:p>
          <a:p>
            <a:pPr>
              <a:buFontTx/>
              <a:buNone/>
            </a:pPr>
            <a:r>
              <a:rPr lang="en-US" sz="2400" dirty="0">
                <a:latin typeface="Geneva" charset="0"/>
                <a:ea typeface="ＭＳ Ｐゴシック" charset="0"/>
                <a:cs typeface="ＭＳ Ｐゴシック" charset="0"/>
              </a:rPr>
              <a:t>Document for </a:t>
            </a:r>
            <a:r>
              <a:rPr lang="en-US" sz="2400" dirty="0" smtClean="0">
                <a:latin typeface="Geneva" charset="0"/>
                <a:ea typeface="ＭＳ Ｐゴシック" charset="0"/>
                <a:cs typeface="ＭＳ Ｐゴシック" charset="0"/>
              </a:rPr>
              <a:t>credibility (baseline, scale, context) </a:t>
            </a:r>
            <a:endParaRPr lang="en-US" sz="2400" dirty="0">
              <a:latin typeface="Geneva" charset="0"/>
              <a:ea typeface="ＭＳ Ｐゴシック" charset="0"/>
              <a:cs typeface="ＭＳ Ｐゴシック" charset="0"/>
            </a:endParaRPr>
          </a:p>
          <a:p>
            <a:pPr>
              <a:buFontTx/>
              <a:buNone/>
            </a:pPr>
            <a:endParaRPr lang="en-US" sz="2400" dirty="0">
              <a:latin typeface="Geneva" charset="0"/>
              <a:ea typeface="ＭＳ Ｐゴシック" charset="0"/>
              <a:cs typeface="ＭＳ Ｐゴシック" charset="0"/>
            </a:endParaRPr>
          </a:p>
          <a:p>
            <a:pPr lvl="1"/>
            <a:endParaRPr lang="en-US" sz="2000" dirty="0">
              <a:latin typeface="Geneva" charset="0"/>
              <a:ea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9599111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What </a:t>
            </a:r>
            <a:r>
              <a:rPr lang="en-US" sz="2400" dirty="0">
                <a:solidFill>
                  <a:srgbClr val="000000"/>
                </a:solidFill>
                <a:latin typeface="Geneva" charset="0"/>
                <a:ea typeface="ＭＳ Ｐゴシック" charset="0"/>
                <a:cs typeface="ＭＳ Ｐゴシック" charset="0"/>
              </a:rPr>
              <a:t>are some compelling, </a:t>
            </a:r>
            <a:r>
              <a:rPr lang="en-US" sz="2400" i="1" u="sng" dirty="0">
                <a:solidFill>
                  <a:srgbClr val="000000"/>
                </a:solidFill>
                <a:latin typeface="Geneva" charset="0"/>
                <a:ea typeface="ＭＳ Ｐゴシック" charset="0"/>
                <a:cs typeface="ＭＳ Ｐゴシック" charset="0"/>
              </a:rPr>
              <a:t>useful</a:t>
            </a:r>
            <a:r>
              <a:rPr lang="en-US" sz="2400" dirty="0">
                <a:solidFill>
                  <a:srgbClr val="000000"/>
                </a:solidFill>
                <a:latin typeface="Geneva" charset="0"/>
                <a:ea typeface="ＭＳ Ｐゴシック" charset="0"/>
                <a:cs typeface="ＭＳ Ｐゴシック" charset="0"/>
              </a:rPr>
              <a:t> examples?  [COPY COPY COPY!</a:t>
            </a:r>
            <a:r>
              <a:rPr lang="en-US" sz="2400" dirty="0" smtClean="0">
                <a:solidFill>
                  <a:srgbClr val="000000"/>
                </a:solidFill>
                <a:latin typeface="Geneva" charset="0"/>
                <a:ea typeface="ＭＳ Ｐゴシック" charset="0"/>
                <a:cs typeface="ＭＳ Ｐゴシック" charset="0"/>
              </a:rPr>
              <a:t>]</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How can we handle big data?</a:t>
            </a:r>
          </a:p>
          <a:p>
            <a:r>
              <a:rPr lang="en-US" dirty="0"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5547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1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954132" y="-18540"/>
            <a:ext cx="6280441" cy="990107"/>
          </a:xfrm>
        </p:spPr>
        <p:txBody>
          <a:bodyPr/>
          <a:lstStyle/>
          <a:p>
            <a:r>
              <a:rPr lang="en-US" dirty="0" smtClean="0">
                <a:latin typeface="Geneva" charset="0"/>
                <a:ea typeface="ＭＳ Ｐゴシック" charset="0"/>
                <a:cs typeface="ＭＳ Ｐゴシック" charset="0"/>
              </a:rPr>
              <a:t>Supporting the Viewer</a:t>
            </a:r>
            <a:endParaRPr lang="en-US" dirty="0">
              <a:latin typeface="Geneva" charset="0"/>
              <a:ea typeface="ＭＳ Ｐゴシック" charset="0"/>
              <a:cs typeface="ＭＳ Ｐゴシック" charset="0"/>
            </a:endParaRPr>
          </a:p>
        </p:txBody>
      </p:sp>
      <p:pic>
        <p:nvPicPr>
          <p:cNvPr id="33794" name="Picture 2" descr="Picture 42.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1860547" y="1531608"/>
            <a:ext cx="5833422" cy="436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54132" y="5900606"/>
            <a:ext cx="6266625" cy="646331"/>
          </a:xfrm>
          <a:prstGeom prst="rect">
            <a:avLst/>
          </a:prstGeom>
        </p:spPr>
        <p:txBody>
          <a:bodyPr wrap="square">
            <a:spAutoFit/>
          </a:bodyPr>
          <a:lstStyle/>
          <a:p>
            <a:r>
              <a:rPr lang="en-US" dirty="0"/>
              <a:t>Readings in Information Visualization: Using Vision to Think</a:t>
            </a:r>
          </a:p>
          <a:p>
            <a:r>
              <a:rPr lang="en-US" dirty="0"/>
              <a:t> edited by Stuart K. Card, Jock D. </a:t>
            </a:r>
            <a:r>
              <a:rPr lang="en-US" dirty="0" err="1"/>
              <a:t>Mackinlay</a:t>
            </a:r>
            <a:r>
              <a:rPr lang="en-US" dirty="0"/>
              <a:t>, Ben </a:t>
            </a:r>
            <a:r>
              <a:rPr lang="en-US" dirty="0" err="1"/>
              <a:t>Shneiderman</a:t>
            </a:r>
            <a:endParaRPr lang="en-US" dirty="0"/>
          </a:p>
        </p:txBody>
      </p:sp>
      <p:sp>
        <p:nvSpPr>
          <p:cNvPr id="5" name="TextBox 4"/>
          <p:cNvSpPr txBox="1"/>
          <p:nvPr/>
        </p:nvSpPr>
        <p:spPr>
          <a:xfrm>
            <a:off x="5748867" y="4927599"/>
            <a:ext cx="1194896" cy="369332"/>
          </a:xfrm>
          <a:prstGeom prst="rect">
            <a:avLst/>
          </a:prstGeom>
          <a:noFill/>
        </p:spPr>
        <p:txBody>
          <a:bodyPr wrap="none" rtlCol="0">
            <a:spAutoFit/>
          </a:bodyPr>
          <a:lstStyle/>
          <a:p>
            <a:r>
              <a:rPr lang="en-US" dirty="0" smtClean="0"/>
              <a:t>Instantiate</a:t>
            </a:r>
            <a:endParaRPr lang="en-US" dirty="0"/>
          </a:p>
        </p:txBody>
      </p:sp>
      <p:sp>
        <p:nvSpPr>
          <p:cNvPr id="8" name="Rectangle 7"/>
          <p:cNvSpPr/>
          <p:nvPr/>
        </p:nvSpPr>
        <p:spPr>
          <a:xfrm>
            <a:off x="1860547" y="1778000"/>
            <a:ext cx="918512" cy="29882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50593" y="4572000"/>
            <a:ext cx="918512" cy="3555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73826" y="2189258"/>
            <a:ext cx="918512" cy="21586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89647" y="1122234"/>
            <a:ext cx="1983648" cy="1754327"/>
          </a:xfrm>
          <a:prstGeom prst="rect">
            <a:avLst/>
          </a:prstGeom>
          <a:noFill/>
        </p:spPr>
        <p:txBody>
          <a:bodyPr wrap="none" rtlCol="0">
            <a:spAutoFit/>
          </a:bodyPr>
          <a:lstStyle/>
          <a:p>
            <a:r>
              <a:rPr lang="en-US" dirty="0" smtClean="0"/>
              <a:t>Overview</a:t>
            </a:r>
          </a:p>
          <a:p>
            <a:r>
              <a:rPr lang="en-US" dirty="0" smtClean="0"/>
              <a:t>Zoom</a:t>
            </a:r>
          </a:p>
          <a:p>
            <a:r>
              <a:rPr lang="en-US" dirty="0" smtClean="0"/>
              <a:t>Filter</a:t>
            </a:r>
          </a:p>
          <a:p>
            <a:r>
              <a:rPr lang="en-US" dirty="0" smtClean="0"/>
              <a:t>Details-on-demand</a:t>
            </a:r>
          </a:p>
          <a:p>
            <a:r>
              <a:rPr lang="en-US" dirty="0" smtClean="0"/>
              <a:t>Browse</a:t>
            </a:r>
          </a:p>
          <a:p>
            <a:r>
              <a:rPr lang="en-US" dirty="0" smtClean="0"/>
              <a:t>Search query</a:t>
            </a:r>
            <a:endParaRPr lang="en-US" dirty="0"/>
          </a:p>
        </p:txBody>
      </p:sp>
      <p:sp>
        <p:nvSpPr>
          <p:cNvPr id="14" name="TextBox 13"/>
          <p:cNvSpPr txBox="1"/>
          <p:nvPr/>
        </p:nvSpPr>
        <p:spPr>
          <a:xfrm>
            <a:off x="982547" y="3391650"/>
            <a:ext cx="1555684" cy="2031325"/>
          </a:xfrm>
          <a:prstGeom prst="rect">
            <a:avLst/>
          </a:prstGeom>
          <a:noFill/>
        </p:spPr>
        <p:txBody>
          <a:bodyPr wrap="none" rtlCol="0">
            <a:spAutoFit/>
          </a:bodyPr>
          <a:lstStyle/>
          <a:p>
            <a:r>
              <a:rPr lang="en-US" dirty="0" smtClean="0"/>
              <a:t>Reorder</a:t>
            </a:r>
          </a:p>
          <a:p>
            <a:r>
              <a:rPr lang="en-US" dirty="0" smtClean="0"/>
              <a:t>Cluster</a:t>
            </a:r>
          </a:p>
          <a:p>
            <a:r>
              <a:rPr lang="en-US" dirty="0" smtClean="0"/>
              <a:t>Class</a:t>
            </a:r>
          </a:p>
          <a:p>
            <a:r>
              <a:rPr lang="en-US" dirty="0" smtClean="0"/>
              <a:t>Average</a:t>
            </a:r>
          </a:p>
          <a:p>
            <a:r>
              <a:rPr lang="en-US" dirty="0" smtClean="0"/>
              <a:t>Promote</a:t>
            </a:r>
          </a:p>
          <a:p>
            <a:r>
              <a:rPr lang="en-US" dirty="0" smtClean="0"/>
              <a:t>Detect pattern</a:t>
            </a:r>
          </a:p>
          <a:p>
            <a:r>
              <a:rPr lang="en-US" dirty="0" smtClean="0"/>
              <a:t>Abstract</a:t>
            </a:r>
            <a:endParaRPr lang="en-US" dirty="0"/>
          </a:p>
        </p:txBody>
      </p:sp>
      <p:sp>
        <p:nvSpPr>
          <p:cNvPr id="15" name="TextBox 14"/>
          <p:cNvSpPr txBox="1"/>
          <p:nvPr/>
        </p:nvSpPr>
        <p:spPr>
          <a:xfrm>
            <a:off x="6819321" y="2047936"/>
            <a:ext cx="1062010" cy="646331"/>
          </a:xfrm>
          <a:prstGeom prst="rect">
            <a:avLst/>
          </a:prstGeom>
          <a:noFill/>
        </p:spPr>
        <p:txBody>
          <a:bodyPr wrap="none" rtlCol="0">
            <a:spAutoFit/>
          </a:bodyPr>
          <a:lstStyle/>
          <a:p>
            <a:r>
              <a:rPr lang="en-US" dirty="0" smtClean="0"/>
              <a:t>Extract</a:t>
            </a:r>
          </a:p>
          <a:p>
            <a:r>
              <a:rPr lang="en-US" dirty="0" smtClean="0"/>
              <a:t>Compose</a:t>
            </a:r>
            <a:endParaRPr lang="en-US" dirty="0"/>
          </a:p>
        </p:txBody>
      </p:sp>
      <p:sp>
        <p:nvSpPr>
          <p:cNvPr id="16" name="TextBox 15"/>
          <p:cNvSpPr txBox="1"/>
          <p:nvPr/>
        </p:nvSpPr>
        <p:spPr>
          <a:xfrm>
            <a:off x="6824235" y="3011908"/>
            <a:ext cx="1811200" cy="1754327"/>
          </a:xfrm>
          <a:prstGeom prst="rect">
            <a:avLst/>
          </a:prstGeom>
          <a:noFill/>
        </p:spPr>
        <p:txBody>
          <a:bodyPr wrap="none" rtlCol="0">
            <a:spAutoFit/>
          </a:bodyPr>
          <a:lstStyle/>
          <a:p>
            <a:r>
              <a:rPr lang="en-US" dirty="0" smtClean="0"/>
              <a:t>Read fact</a:t>
            </a:r>
          </a:p>
          <a:p>
            <a:r>
              <a:rPr lang="en-US" dirty="0" smtClean="0"/>
              <a:t>Read comparison</a:t>
            </a:r>
          </a:p>
          <a:p>
            <a:r>
              <a:rPr lang="en-US" dirty="0" smtClean="0"/>
              <a:t>Read pattern</a:t>
            </a:r>
          </a:p>
          <a:p>
            <a:r>
              <a:rPr lang="en-US" dirty="0" smtClean="0"/>
              <a:t>Manipulate</a:t>
            </a:r>
          </a:p>
          <a:p>
            <a:r>
              <a:rPr lang="en-US" dirty="0" smtClean="0"/>
              <a:t>Create</a:t>
            </a:r>
          </a:p>
          <a:p>
            <a:r>
              <a:rPr lang="en-US" dirty="0" smtClean="0"/>
              <a:t>Delete</a:t>
            </a:r>
            <a:endParaRPr lang="en-US" dirty="0"/>
          </a:p>
        </p:txBody>
      </p:sp>
    </p:spTree>
    <p:extLst>
      <p:ext uri="{BB962C8B-B14F-4D97-AF65-F5344CB8AC3E}">
        <p14:creationId xmlns:p14="http://schemas.microsoft.com/office/powerpoint/2010/main" val="412501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1384677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wrong with this visualization?</a:t>
            </a:r>
            <a:endParaRPr lang="en-US" dirty="0"/>
          </a:p>
        </p:txBody>
      </p:sp>
      <p:pic>
        <p:nvPicPr>
          <p:cNvPr id="7" name="Content Placeholder 6"/>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l="-8403" r="-8403"/>
          <a:stretch>
            <a:fillRect/>
          </a:stretch>
        </p:blipFill>
        <p:spPr>
          <a:xfrm>
            <a:off x="-417286" y="1358077"/>
            <a:ext cx="8765963" cy="5446982"/>
          </a:xfrm>
        </p:spPr>
      </p:pic>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
        <p:nvSpPr>
          <p:cNvPr id="8" name="Rectangle 7"/>
          <p:cNvSpPr/>
          <p:nvPr/>
        </p:nvSpPr>
        <p:spPr>
          <a:xfrm>
            <a:off x="5025571" y="372224"/>
            <a:ext cx="4572000" cy="923330"/>
          </a:xfrm>
          <a:prstGeom prst="rect">
            <a:avLst/>
          </a:prstGeom>
        </p:spPr>
        <p:txBody>
          <a:bodyPr>
            <a:spAutoFit/>
          </a:bodyPr>
          <a:lstStyle/>
          <a:p>
            <a:r>
              <a:rPr lang="en-US" dirty="0"/>
              <a:t>http://</a:t>
            </a:r>
            <a:r>
              <a:rPr lang="en-US" dirty="0" err="1"/>
              <a:t>regressing.deadspin.com</a:t>
            </a:r>
            <a:r>
              <a:rPr lang="en-US" dirty="0"/>
              <a:t>/why-those-statistics-about-the-patriots-fumbles-are-mos-1681805710</a:t>
            </a:r>
          </a:p>
        </p:txBody>
      </p:sp>
    </p:spTree>
    <p:extLst>
      <p:ext uri="{BB962C8B-B14F-4D97-AF65-F5344CB8AC3E}">
        <p14:creationId xmlns:p14="http://schemas.microsoft.com/office/powerpoint/2010/main" val="1151150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Content Placeholder 5"/>
          <p:cNvSpPr>
            <a:spLocks noGrp="1"/>
          </p:cNvSpPr>
          <p:nvPr>
            <p:ph sz="half" idx="2"/>
          </p:nvPr>
        </p:nvSpPr>
        <p:spPr/>
        <p:txBody>
          <a:bodyPr/>
          <a:lstStyle/>
          <a:p>
            <a:pPr>
              <a:buFontTx/>
              <a:buNone/>
            </a:pPr>
            <a:r>
              <a:rPr lang="en-US" sz="2400">
                <a:latin typeface="Geneva" charset="0"/>
                <a:ea typeface="ＭＳ Ｐゴシック" charset="0"/>
                <a:cs typeface="ＭＳ Ｐゴシック" charset="0"/>
              </a:rPr>
              <a:t>Key graphical elements </a:t>
            </a:r>
          </a:p>
          <a:p>
            <a:pPr lvl="1"/>
            <a:r>
              <a:rPr lang="en-US" sz="2000">
                <a:latin typeface="Geneva" charset="0"/>
                <a:ea typeface="ＭＳ Ｐゴシック" charset="0"/>
              </a:rPr>
              <a:t>Length </a:t>
            </a:r>
          </a:p>
          <a:p>
            <a:pPr lvl="1"/>
            <a:r>
              <a:rPr lang="en-US" sz="2000">
                <a:latin typeface="Geneva" charset="0"/>
                <a:ea typeface="ＭＳ Ｐゴシック" charset="0"/>
              </a:rPr>
              <a:t>Shape </a:t>
            </a:r>
          </a:p>
          <a:p>
            <a:pPr lvl="1"/>
            <a:r>
              <a:rPr lang="en-US" sz="2000">
                <a:latin typeface="Geneva" charset="0"/>
                <a:ea typeface="ＭＳ Ｐゴシック" charset="0"/>
              </a:rPr>
              <a:t>Orientation </a:t>
            </a:r>
          </a:p>
          <a:p>
            <a:pPr lvl="1"/>
            <a:r>
              <a:rPr lang="en-US" sz="2000">
                <a:latin typeface="Geneva" charset="0"/>
                <a:ea typeface="ＭＳ Ｐゴシック" charset="0"/>
              </a:rPr>
              <a:t>Texture </a:t>
            </a:r>
          </a:p>
          <a:p>
            <a:pPr lvl="1"/>
            <a:r>
              <a:rPr lang="en-US" sz="2000">
                <a:latin typeface="Geneva" charset="0"/>
                <a:ea typeface="ＭＳ Ｐゴシック" charset="0"/>
              </a:rPr>
              <a:t>Animation shows changes across time </a:t>
            </a:r>
          </a:p>
          <a:p>
            <a:pPr lvl="1"/>
            <a:r>
              <a:rPr lang="en-US" sz="2000">
                <a:latin typeface="Geneva" charset="0"/>
                <a:ea typeface="ＭＳ Ｐゴシック" charset="0"/>
              </a:rPr>
              <a:t>Color helps make distinctions</a:t>
            </a:r>
          </a:p>
          <a:p>
            <a:pPr lvl="1"/>
            <a:r>
              <a:rPr lang="en-US" sz="2000">
                <a:latin typeface="Geneva" charset="0"/>
                <a:ea typeface="ＭＳ Ｐゴシック" charset="0"/>
              </a:rPr>
              <a:t>Aesthetics make the process appealing</a:t>
            </a:r>
          </a:p>
          <a:p>
            <a:pPr>
              <a:buFontTx/>
              <a:buNone/>
            </a:pPr>
            <a:endParaRPr lang="en-US" sz="2400">
              <a:latin typeface="Geneva" charset="0"/>
              <a:ea typeface="ＭＳ Ｐゴシック" charset="0"/>
              <a:cs typeface="ＭＳ Ｐゴシック" charset="0"/>
            </a:endParaRPr>
          </a:p>
        </p:txBody>
      </p:sp>
      <p:sp>
        <p:nvSpPr>
          <p:cNvPr id="40961"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A summary of design elements</a:t>
            </a:r>
          </a:p>
        </p:txBody>
      </p:sp>
      <p:sp>
        <p:nvSpPr>
          <p:cNvPr id="228355" name="Rectangle 3"/>
          <p:cNvSpPr>
            <a:spLocks noGrp="1" noChangeArrowheads="1"/>
          </p:cNvSpPr>
          <p:nvPr>
            <p:ph sz="half" idx="1"/>
          </p:nvPr>
        </p:nvSpPr>
        <p:spPr/>
        <p:txBody>
          <a:bodyPr/>
          <a:lstStyle/>
          <a:p>
            <a:pPr>
              <a:buFontTx/>
              <a:buNone/>
            </a:pPr>
            <a:r>
              <a:rPr lang="en-US" sz="2400" dirty="0">
                <a:latin typeface="Geneva" charset="0"/>
                <a:ea typeface="ＭＳ Ｐゴシック" charset="0"/>
                <a:cs typeface="ＭＳ Ｐゴシック" charset="0"/>
              </a:rPr>
              <a:t>Use the eye for pattern recognition: </a:t>
            </a:r>
            <a:br>
              <a:rPr lang="en-US" sz="2400" dirty="0">
                <a:latin typeface="Geneva" charset="0"/>
                <a:ea typeface="ＭＳ Ｐゴシック" charset="0"/>
                <a:cs typeface="ＭＳ Ｐゴシック" charset="0"/>
              </a:rPr>
            </a:br>
            <a:r>
              <a:rPr lang="en-US" sz="2400" dirty="0">
                <a:latin typeface="Geneva" charset="0"/>
                <a:ea typeface="ＭＳ Ｐゴシック" charset="0"/>
                <a:cs typeface="ＭＳ Ｐゴシック" charset="0"/>
              </a:rPr>
              <a:t>people are good at</a:t>
            </a:r>
          </a:p>
          <a:p>
            <a:pPr lvl="1"/>
            <a:r>
              <a:rPr lang="en-US" sz="2000" dirty="0">
                <a:latin typeface="Geneva" charset="0"/>
                <a:ea typeface="ＭＳ Ｐゴシック" charset="0"/>
              </a:rPr>
              <a:t>Scanning </a:t>
            </a:r>
          </a:p>
          <a:p>
            <a:pPr lvl="1"/>
            <a:r>
              <a:rPr lang="en-US" sz="2000" dirty="0">
                <a:latin typeface="Geneva" charset="0"/>
                <a:ea typeface="ＭＳ Ｐゴシック" charset="0"/>
              </a:rPr>
              <a:t>Recognizing </a:t>
            </a:r>
          </a:p>
          <a:p>
            <a:pPr lvl="1"/>
            <a:r>
              <a:rPr lang="en-US" sz="2000" dirty="0">
                <a:latin typeface="Geneva" charset="0"/>
                <a:ea typeface="ＭＳ Ｐゴシック" charset="0"/>
              </a:rPr>
              <a:t>Remembering images</a:t>
            </a:r>
          </a:p>
          <a:p>
            <a:pPr>
              <a:buFontTx/>
              <a:buNone/>
            </a:pPr>
            <a:r>
              <a:rPr lang="en-US" sz="2400" dirty="0">
                <a:latin typeface="Geneva" charset="0"/>
                <a:ea typeface="ＭＳ Ｐゴシック" charset="0"/>
                <a:cs typeface="ＭＳ Ｐゴシック" charset="0"/>
              </a:rPr>
              <a:t>What they do depends on their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visual query</a:t>
            </a:r>
            <a:r>
              <a:rPr lang="ja-JP" altLang="en-US" sz="2400" dirty="0">
                <a:latin typeface="Geneva" charset="0"/>
                <a:ea typeface="ＭＳ Ｐゴシック" charset="0"/>
                <a:cs typeface="ＭＳ Ｐゴシック" charset="0"/>
              </a:rPr>
              <a:t>”</a:t>
            </a:r>
            <a:endParaRPr lang="en-US" altLang="ja-JP" sz="2400" dirty="0">
              <a:latin typeface="Geneva" charset="0"/>
              <a:ea typeface="ＭＳ Ｐゴシック" charset="0"/>
              <a:cs typeface="ＭＳ Ｐゴシック" charset="0"/>
            </a:endParaRPr>
          </a:p>
          <a:p>
            <a:pPr>
              <a:buFontTx/>
              <a:buNone/>
            </a:pPr>
            <a:r>
              <a:rPr lang="en-US" sz="2400" dirty="0">
                <a:latin typeface="Geneva" charset="0"/>
                <a:ea typeface="ＭＳ Ｐゴシック" charset="0"/>
                <a:cs typeface="ＭＳ Ｐゴシック" charset="0"/>
              </a:rPr>
              <a:t>Tends to be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just in time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a:t>
            </a: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70172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What </a:t>
            </a:r>
            <a:r>
              <a:rPr lang="en-US" sz="2400" b="1" dirty="0">
                <a:solidFill>
                  <a:srgbClr val="000000"/>
                </a:solidFill>
                <a:latin typeface="Geneva" charset="0"/>
                <a:ea typeface="ＭＳ Ｐゴシック" charset="0"/>
                <a:cs typeface="ＭＳ Ｐゴシック" charset="0"/>
              </a:rPr>
              <a:t>are some compelling, </a:t>
            </a:r>
            <a:r>
              <a:rPr lang="en-US" sz="2400" b="1" i="1" u="sng" dirty="0">
                <a:solidFill>
                  <a:srgbClr val="000000"/>
                </a:solidFill>
                <a:latin typeface="Geneva" charset="0"/>
                <a:ea typeface="ＭＳ Ｐゴシック" charset="0"/>
                <a:cs typeface="ＭＳ Ｐゴシック" charset="0"/>
              </a:rPr>
              <a:t>useful</a:t>
            </a:r>
            <a:r>
              <a:rPr lang="en-US" sz="2400" b="1" dirty="0">
                <a:solidFill>
                  <a:srgbClr val="000000"/>
                </a:solidFill>
                <a:latin typeface="Geneva" charset="0"/>
                <a:ea typeface="ＭＳ Ｐゴシック" charset="0"/>
                <a:cs typeface="ＭＳ Ｐゴシック" charset="0"/>
              </a:rPr>
              <a:t> examples?  [COPY COPY COPY!</a:t>
            </a:r>
            <a:r>
              <a:rPr lang="en-US" sz="2400" b="1" dirty="0" smtClean="0">
                <a:solidFill>
                  <a:srgbClr val="000000"/>
                </a:solidFill>
                <a:latin typeface="Geneva" charset="0"/>
                <a:ea typeface="ＭＳ Ｐゴシック" charset="0"/>
                <a:cs typeface="ＭＳ Ｐゴシック" charset="0"/>
              </a:rPr>
              <a:t>]</a:t>
            </a:r>
          </a:p>
          <a:p>
            <a:r>
              <a:rPr lang="en-US"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381531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58133631"/>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t>Visualize</a:t>
                      </a:r>
                      <a:r>
                        <a:rPr lang="en-US" dirty="0" smtClean="0"/>
                        <a:t> (choose</a:t>
                      </a:r>
                      <a:r>
                        <a:rPr lang="en-US" baseline="0" dirty="0" smtClean="0"/>
                        <a:t> encoding)</a:t>
                      </a:r>
                      <a:endParaRPr lang="en-US" dirty="0" smtClean="0"/>
                    </a:p>
                    <a:p>
                      <a:r>
                        <a:rPr lang="en-US" b="1" dirty="0" smtClean="0"/>
                        <a:t>Filter</a:t>
                      </a:r>
                      <a:r>
                        <a:rPr lang="en-US" dirty="0" smtClean="0"/>
                        <a:t> (focus on relevant items)</a:t>
                      </a:r>
                    </a:p>
                    <a:p>
                      <a:r>
                        <a:rPr lang="en-US" b="1" dirty="0" smtClean="0"/>
                        <a:t>Sort</a:t>
                      </a:r>
                      <a:r>
                        <a:rPr lang="en-US" dirty="0" smtClean="0"/>
                        <a:t> (expose patterns)</a:t>
                      </a:r>
                    </a:p>
                    <a:p>
                      <a:r>
                        <a:rPr lang="en-US" b="1" dirty="0" smtClean="0"/>
                        <a:t>Derive</a:t>
                      </a:r>
                      <a:r>
                        <a:rPr lang="en-US" dirty="0" smtClean="0"/>
                        <a:t> values or models</a:t>
                      </a:r>
                      <a:endParaRPr lang="en-US" dirty="0"/>
                    </a:p>
                  </a:txBody>
                  <a:tcPr/>
                </a:tc>
              </a:tr>
              <a:tr h="370840">
                <a:tc>
                  <a:txBody>
                    <a:bodyPr/>
                    <a:lstStyle/>
                    <a:p>
                      <a:r>
                        <a:rPr lang="en-US" dirty="0" smtClean="0"/>
                        <a:t>View Manipulation</a:t>
                      </a:r>
                      <a:endParaRPr lang="en-US" dirty="0"/>
                    </a:p>
                  </a:txBody>
                  <a:tcPr/>
                </a:tc>
                <a:tc>
                  <a:txBody>
                    <a:bodyPr/>
                    <a:lstStyle/>
                    <a:p>
                      <a:r>
                        <a:rPr lang="en-US" b="1" dirty="0" smtClean="0"/>
                        <a:t>Select</a:t>
                      </a:r>
                      <a:r>
                        <a:rPr lang="en-US" dirty="0" smtClean="0"/>
                        <a:t> (to highlight, filter, or manipulate)</a:t>
                      </a:r>
                    </a:p>
                    <a:p>
                      <a:r>
                        <a:rPr lang="en-US" b="1" dirty="0" smtClean="0"/>
                        <a:t>Navigate </a:t>
                      </a:r>
                      <a:r>
                        <a:rPr lang="en-US" dirty="0" smtClean="0"/>
                        <a:t>(zoom to examine patterns &amp; detail)</a:t>
                      </a:r>
                    </a:p>
                    <a:p>
                      <a:r>
                        <a:rPr lang="en-US" b="1" dirty="0" smtClean="0"/>
                        <a:t>Coordinate</a:t>
                      </a:r>
                      <a:r>
                        <a:rPr lang="en-US" dirty="0" smtClean="0"/>
                        <a:t> (linked exploration)</a:t>
                      </a:r>
                    </a:p>
                    <a:p>
                      <a:r>
                        <a:rPr lang="en-US" b="1" dirty="0" smtClean="0"/>
                        <a:t>Organize</a:t>
                      </a:r>
                      <a:r>
                        <a:rPr lang="en-US" dirty="0" smtClean="0"/>
                        <a:t> windows and workspaces.</a:t>
                      </a:r>
                      <a:endParaRPr lang="en-US" dirty="0"/>
                    </a:p>
                  </a:txBody>
                  <a:tcPr/>
                </a:tc>
              </a:tr>
              <a:tr h="370840">
                <a:tc>
                  <a:txBody>
                    <a:bodyPr/>
                    <a:lstStyle/>
                    <a:p>
                      <a:r>
                        <a:rPr lang="en-US" dirty="0" smtClean="0"/>
                        <a:t>Process &amp; Provenance</a:t>
                      </a:r>
                      <a:endParaRPr lang="en-US" dirty="0"/>
                    </a:p>
                  </a:txBody>
                  <a:tcPr/>
                </a:tc>
                <a:tc>
                  <a:txBody>
                    <a:bodyPr/>
                    <a:lstStyle/>
                    <a:p>
                      <a:r>
                        <a:rPr lang="en-US" b="1" dirty="0" smtClean="0"/>
                        <a:t>Record</a:t>
                      </a:r>
                      <a:r>
                        <a:rPr lang="en-US" dirty="0" smtClean="0"/>
                        <a:t> analysis histories</a:t>
                      </a:r>
                    </a:p>
                    <a:p>
                      <a:r>
                        <a:rPr lang="en-US" b="1" dirty="0" smtClean="0"/>
                        <a:t>Annotate</a:t>
                      </a:r>
                      <a:r>
                        <a:rPr lang="en-US" dirty="0" smtClean="0"/>
                        <a:t> patterns to document findings.</a:t>
                      </a:r>
                    </a:p>
                    <a:p>
                      <a:r>
                        <a:rPr lang="en-US" b="1" dirty="0" smtClean="0"/>
                        <a:t>Share</a:t>
                      </a:r>
                      <a:r>
                        <a:rPr lang="en-US" dirty="0" smtClean="0"/>
                        <a:t> views and annotations</a:t>
                      </a:r>
                    </a:p>
                    <a:p>
                      <a:r>
                        <a:rPr lang="en-US" b="1" dirty="0" smtClean="0"/>
                        <a:t>Guide</a:t>
                      </a:r>
                      <a:r>
                        <a:rPr lang="en-US" dirty="0" smtClean="0"/>
                        <a:t> users through analysis tasks or stories.</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t>
            </a:r>
            <a:r>
              <a:rPr lang="en-US" dirty="0" smtClean="0"/>
              <a:t>Analysis; ACM QUEUE, Feb 20, 2012</a:t>
            </a:r>
            <a:endParaRPr lang="en-US" dirty="0"/>
          </a:p>
        </p:txBody>
      </p:sp>
    </p:spTree>
    <p:extLst>
      <p:ext uri="{BB962C8B-B14F-4D97-AF65-F5344CB8AC3E}">
        <p14:creationId xmlns:p14="http://schemas.microsoft.com/office/powerpoint/2010/main" val="29642077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52326575"/>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solidFill>
                            <a:schemeClr val="accent3">
                              <a:lumMod val="60000"/>
                              <a:lumOff val="40000"/>
                            </a:schemeClr>
                          </a:solidFill>
                        </a:rPr>
                        <a:t>Visualize</a:t>
                      </a:r>
                      <a:r>
                        <a:rPr lang="en-US" dirty="0" smtClean="0">
                          <a:solidFill>
                            <a:schemeClr val="accent3">
                              <a:lumMod val="60000"/>
                              <a:lumOff val="40000"/>
                            </a:schemeClr>
                          </a:solidFill>
                        </a:rPr>
                        <a:t> (choose</a:t>
                      </a:r>
                      <a:r>
                        <a:rPr lang="en-US" baseline="0" dirty="0" smtClean="0">
                          <a:solidFill>
                            <a:schemeClr val="accent3">
                              <a:lumMod val="60000"/>
                              <a:lumOff val="40000"/>
                            </a:schemeClr>
                          </a:solidFill>
                        </a:rPr>
                        <a:t> encoding)</a:t>
                      </a:r>
                      <a:endParaRPr lang="en-US" dirty="0" smtClean="0">
                        <a:solidFill>
                          <a:schemeClr val="accent3">
                            <a:lumMod val="60000"/>
                            <a:lumOff val="40000"/>
                          </a:schemeClr>
                        </a:solidFill>
                      </a:endParaRPr>
                    </a:p>
                    <a:p>
                      <a:r>
                        <a:rPr lang="en-US" b="1" i="1" dirty="0" smtClean="0">
                          <a:solidFill>
                            <a:schemeClr val="accent1">
                              <a:lumMod val="50000"/>
                            </a:schemeClr>
                          </a:solidFill>
                          <a:hlinkClick r:id="rId3"/>
                        </a:rPr>
                        <a:t>Filter</a:t>
                      </a:r>
                      <a:r>
                        <a:rPr lang="en-US" i="1" dirty="0" smtClean="0">
                          <a:solidFill>
                            <a:schemeClr val="accent1">
                              <a:lumMod val="50000"/>
                            </a:schemeClr>
                          </a:solidFill>
                          <a:hlinkClick r:id="rId3"/>
                        </a:rPr>
                        <a:t> (focus on relevant items)</a:t>
                      </a:r>
                      <a:endParaRPr lang="en-US" i="1" dirty="0" smtClean="0">
                        <a:solidFill>
                          <a:schemeClr val="accent1">
                            <a:lumMod val="50000"/>
                          </a:schemeClr>
                        </a:solidFill>
                      </a:endParaRPr>
                    </a:p>
                    <a:p>
                      <a:r>
                        <a:rPr lang="en-US" b="1" i="1" dirty="0" smtClean="0">
                          <a:solidFill>
                            <a:schemeClr val="accent1">
                              <a:lumMod val="50000"/>
                            </a:schemeClr>
                          </a:solidFill>
                          <a:hlinkClick r:id="rId4"/>
                        </a:rPr>
                        <a:t>Sort</a:t>
                      </a:r>
                      <a:r>
                        <a:rPr lang="en-US" i="1" dirty="0" smtClean="0">
                          <a:solidFill>
                            <a:schemeClr val="accent1">
                              <a:lumMod val="50000"/>
                            </a:schemeClr>
                          </a:solidFill>
                          <a:hlinkClick r:id="rId4"/>
                        </a:rPr>
                        <a:t> (expose patterns)</a:t>
                      </a:r>
                      <a:endParaRPr lang="en-US" i="1" dirty="0" smtClean="0">
                        <a:solidFill>
                          <a:schemeClr val="accent1">
                            <a:lumMod val="50000"/>
                          </a:schemeClr>
                        </a:solidFill>
                      </a:endParaRPr>
                    </a:p>
                    <a:p>
                      <a:r>
                        <a:rPr lang="en-US" b="1" dirty="0" smtClean="0">
                          <a:solidFill>
                            <a:schemeClr val="accent3">
                              <a:lumMod val="60000"/>
                              <a:lumOff val="40000"/>
                            </a:schemeClr>
                          </a:solidFill>
                        </a:rPr>
                        <a:t>Derive</a:t>
                      </a:r>
                      <a:r>
                        <a:rPr lang="en-US" dirty="0" smtClean="0">
                          <a:solidFill>
                            <a:schemeClr val="accent3">
                              <a:lumMod val="60000"/>
                              <a:lumOff val="40000"/>
                            </a:schemeClr>
                          </a:solidFill>
                        </a:rPr>
                        <a:t> values or models</a:t>
                      </a:r>
                      <a:endParaRPr lang="en-US" dirty="0">
                        <a:solidFill>
                          <a:schemeClr val="accent3">
                            <a:lumMod val="60000"/>
                            <a:lumOff val="40000"/>
                          </a:schemeClr>
                        </a:solidFill>
                      </a:endParaRPr>
                    </a:p>
                  </a:txBody>
                  <a:tcPr/>
                </a:tc>
              </a:tr>
              <a:tr h="370840">
                <a:tc>
                  <a:txBody>
                    <a:bodyPr/>
                    <a:lstStyle/>
                    <a:p>
                      <a:r>
                        <a:rPr lang="en-US" dirty="0" smtClean="0"/>
                        <a:t>View Manipulation</a:t>
                      </a:r>
                      <a:endParaRPr lang="en-US" dirty="0"/>
                    </a:p>
                  </a:txBody>
                  <a:tcPr/>
                </a:tc>
                <a:tc>
                  <a:txBody>
                    <a:bodyPr/>
                    <a:lstStyle/>
                    <a:p>
                      <a:r>
                        <a:rPr lang="en-US" b="1" i="1" dirty="0" smtClean="0">
                          <a:solidFill>
                            <a:schemeClr val="accent1">
                              <a:lumMod val="50000"/>
                            </a:schemeClr>
                          </a:solidFill>
                          <a:hlinkClick r:id="rId5"/>
                        </a:rPr>
                        <a:t>Select</a:t>
                      </a:r>
                      <a:r>
                        <a:rPr lang="en-US" i="1" dirty="0" smtClean="0">
                          <a:solidFill>
                            <a:schemeClr val="accent1">
                              <a:lumMod val="50000"/>
                            </a:schemeClr>
                          </a:solidFill>
                          <a:hlinkClick r:id="rId5"/>
                        </a:rPr>
                        <a:t> (to highlight, filter, or manipulate)</a:t>
                      </a:r>
                      <a:endParaRPr lang="en-US" i="1" dirty="0" smtClean="0">
                        <a:solidFill>
                          <a:schemeClr val="accent1">
                            <a:lumMod val="50000"/>
                          </a:schemeClr>
                        </a:solidFill>
                      </a:endParaRPr>
                    </a:p>
                    <a:p>
                      <a:r>
                        <a:rPr lang="en-US" b="1" i="0" dirty="0" smtClean="0">
                          <a:solidFill>
                            <a:schemeClr val="accent1">
                              <a:lumMod val="50000"/>
                            </a:schemeClr>
                          </a:solidFill>
                        </a:rPr>
                        <a:t>Navigate </a:t>
                      </a:r>
                      <a:r>
                        <a:rPr lang="en-US" i="0" dirty="0" smtClean="0">
                          <a:solidFill>
                            <a:schemeClr val="accent1">
                              <a:lumMod val="50000"/>
                            </a:schemeClr>
                          </a:solidFill>
                        </a:rPr>
                        <a:t>(zoom to examine patterns &amp; detail)</a:t>
                      </a:r>
                    </a:p>
                    <a:p>
                      <a:r>
                        <a:rPr lang="en-US" b="1" i="1" dirty="0" smtClean="0">
                          <a:solidFill>
                            <a:schemeClr val="accent1">
                              <a:lumMod val="50000"/>
                            </a:schemeClr>
                          </a:solidFill>
                          <a:hlinkClick r:id="rId6"/>
                        </a:rPr>
                        <a:t>Coordinate</a:t>
                      </a:r>
                      <a:r>
                        <a:rPr lang="en-US" i="1" dirty="0" smtClean="0">
                          <a:solidFill>
                            <a:schemeClr val="accent1">
                              <a:lumMod val="50000"/>
                            </a:schemeClr>
                          </a:solidFill>
                          <a:hlinkClick r:id="rId6"/>
                        </a:rPr>
                        <a:t> (linked exploration)</a:t>
                      </a:r>
                      <a:endParaRPr lang="en-US" i="1" dirty="0" smtClean="0">
                        <a:solidFill>
                          <a:schemeClr val="accent1">
                            <a:lumMod val="50000"/>
                          </a:schemeClr>
                        </a:solidFill>
                      </a:endParaRPr>
                    </a:p>
                    <a:p>
                      <a:r>
                        <a:rPr lang="en-US" b="1" dirty="0" smtClean="0">
                          <a:solidFill>
                            <a:schemeClr val="accent3">
                              <a:lumMod val="60000"/>
                              <a:lumOff val="40000"/>
                            </a:schemeClr>
                          </a:solidFill>
                        </a:rPr>
                        <a:t>Organize</a:t>
                      </a:r>
                      <a:r>
                        <a:rPr lang="en-US" dirty="0" smtClean="0">
                          <a:solidFill>
                            <a:schemeClr val="accent3">
                              <a:lumMod val="60000"/>
                              <a:lumOff val="40000"/>
                            </a:schemeClr>
                          </a:solidFill>
                        </a:rPr>
                        <a:t> windows and workspaces.</a:t>
                      </a:r>
                      <a:endParaRPr lang="en-US" dirty="0">
                        <a:solidFill>
                          <a:schemeClr val="accent3">
                            <a:lumMod val="60000"/>
                            <a:lumOff val="40000"/>
                          </a:schemeClr>
                        </a:solidFill>
                      </a:endParaRPr>
                    </a:p>
                  </a:txBody>
                  <a:tcPr/>
                </a:tc>
              </a:tr>
              <a:tr h="370840">
                <a:tc>
                  <a:txBody>
                    <a:bodyPr/>
                    <a:lstStyle/>
                    <a:p>
                      <a:r>
                        <a:rPr lang="en-US" dirty="0" smtClean="0"/>
                        <a:t>Process &amp; Provenance</a:t>
                      </a:r>
                      <a:endParaRPr lang="en-US" dirty="0"/>
                    </a:p>
                  </a:txBody>
                  <a:tcPr/>
                </a:tc>
                <a:tc>
                  <a:txBody>
                    <a:bodyPr/>
                    <a:lstStyle/>
                    <a:p>
                      <a:r>
                        <a:rPr lang="en-US" b="1" dirty="0" smtClean="0">
                          <a:solidFill>
                            <a:schemeClr val="accent3">
                              <a:lumMod val="60000"/>
                              <a:lumOff val="40000"/>
                            </a:schemeClr>
                          </a:solidFill>
                        </a:rPr>
                        <a:t>Record</a:t>
                      </a:r>
                      <a:r>
                        <a:rPr lang="en-US" dirty="0" smtClean="0">
                          <a:solidFill>
                            <a:schemeClr val="accent3">
                              <a:lumMod val="60000"/>
                              <a:lumOff val="40000"/>
                            </a:schemeClr>
                          </a:solidFill>
                        </a:rPr>
                        <a:t> analysis histories</a:t>
                      </a:r>
                    </a:p>
                    <a:p>
                      <a:r>
                        <a:rPr lang="en-US" b="1" i="1" dirty="0" smtClean="0">
                          <a:solidFill>
                            <a:schemeClr val="accent1">
                              <a:lumMod val="50000"/>
                            </a:schemeClr>
                          </a:solidFill>
                          <a:hlinkClick r:id="rId7"/>
                        </a:rPr>
                        <a:t>Annotate</a:t>
                      </a:r>
                      <a:r>
                        <a:rPr lang="en-US" i="1" dirty="0" smtClean="0">
                          <a:solidFill>
                            <a:schemeClr val="accent1">
                              <a:lumMod val="50000"/>
                            </a:schemeClr>
                          </a:solidFill>
                          <a:hlinkClick r:id="rId7"/>
                        </a:rPr>
                        <a:t> patterns to document findings.</a:t>
                      </a:r>
                      <a:endParaRPr lang="en-US" i="1" dirty="0" smtClean="0">
                        <a:solidFill>
                          <a:schemeClr val="accent1">
                            <a:lumMod val="50000"/>
                          </a:schemeClr>
                        </a:solidFill>
                      </a:endParaRPr>
                    </a:p>
                    <a:p>
                      <a:r>
                        <a:rPr lang="en-US" b="1" dirty="0" smtClean="0">
                          <a:solidFill>
                            <a:schemeClr val="accent3">
                              <a:lumMod val="60000"/>
                              <a:lumOff val="40000"/>
                            </a:schemeClr>
                          </a:solidFill>
                        </a:rPr>
                        <a:t>Share</a:t>
                      </a:r>
                      <a:r>
                        <a:rPr lang="en-US" dirty="0" smtClean="0">
                          <a:solidFill>
                            <a:schemeClr val="accent3">
                              <a:lumMod val="60000"/>
                              <a:lumOff val="40000"/>
                            </a:schemeClr>
                          </a:solidFill>
                        </a:rPr>
                        <a:t> views and annotations</a:t>
                      </a:r>
                    </a:p>
                    <a:p>
                      <a:r>
                        <a:rPr lang="en-US" b="1" dirty="0" smtClean="0">
                          <a:solidFill>
                            <a:schemeClr val="accent3">
                              <a:lumMod val="60000"/>
                              <a:lumOff val="40000"/>
                            </a:schemeClr>
                          </a:solidFill>
                        </a:rPr>
                        <a:t>Guide</a:t>
                      </a:r>
                      <a:r>
                        <a:rPr lang="en-US" dirty="0" smtClean="0">
                          <a:solidFill>
                            <a:schemeClr val="accent3">
                              <a:lumMod val="60000"/>
                              <a:lumOff val="40000"/>
                            </a:schemeClr>
                          </a:solidFill>
                        </a:rPr>
                        <a:t> users through analysis tasks or stories.</a:t>
                      </a:r>
                      <a:endParaRPr lang="en-US" dirty="0">
                        <a:solidFill>
                          <a:schemeClr val="accent3">
                            <a:lumMod val="60000"/>
                            <a:lumOff val="40000"/>
                          </a:schemeClr>
                        </a:solidFill>
                      </a:endParaRP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Analysis; ACM QUEUE, Feb 20, 2012</a:t>
            </a:r>
          </a:p>
        </p:txBody>
      </p:sp>
    </p:spTree>
    <p:extLst>
      <p:ext uri="{BB962C8B-B14F-4D97-AF65-F5344CB8AC3E}">
        <p14:creationId xmlns:p14="http://schemas.microsoft.com/office/powerpoint/2010/main" val="190112682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954132" y="-33481"/>
            <a:ext cx="6280441" cy="990107"/>
          </a:xfrm>
        </p:spPr>
        <p:txBody>
          <a:bodyPr/>
          <a:lstStyle/>
          <a:p>
            <a:r>
              <a:rPr lang="en-US" dirty="0" smtClean="0">
                <a:latin typeface="Geneva" charset="0"/>
                <a:ea typeface="ＭＳ Ｐゴシック" charset="0"/>
                <a:cs typeface="ＭＳ Ｐゴシック" charset="0"/>
              </a:rPr>
              <a:t>Visualization Techniques</a:t>
            </a:r>
            <a:endParaRPr lang="en-US" dirty="0">
              <a:latin typeface="Geneva" charset="0"/>
              <a:ea typeface="ＭＳ Ｐゴシック" charset="0"/>
              <a:cs typeface="ＭＳ Ｐゴシック" charset="0"/>
            </a:endParaRPr>
          </a:p>
        </p:txBody>
      </p:sp>
      <p:pic>
        <p:nvPicPr>
          <p:cNvPr id="57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6436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1295400" y="1457199"/>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hlinkClick r:id="rId4"/>
              </a:rPr>
              <a:t>http://</a:t>
            </a:r>
            <a:r>
              <a:rPr lang="en-US" dirty="0" err="1">
                <a:hlinkClick r:id="rId4"/>
              </a:rPr>
              <a:t>www.visual-literacy.org</a:t>
            </a:r>
            <a:r>
              <a:rPr lang="en-US" dirty="0">
                <a:hlinkClick r:id="rId4"/>
              </a:rPr>
              <a:t>/</a:t>
            </a:r>
            <a:r>
              <a:rPr lang="en-US" dirty="0" err="1">
                <a:hlinkClick r:id="rId4"/>
              </a:rPr>
              <a:t>periodic_table</a:t>
            </a:r>
            <a:r>
              <a:rPr lang="en-US" dirty="0">
                <a:hlinkClick r:id="rId4"/>
              </a:rPr>
              <a:t>/</a:t>
            </a:r>
            <a:r>
              <a:rPr lang="en-US" dirty="0" err="1">
                <a:hlinkClick r:id="rId4"/>
              </a:rPr>
              <a:t>periodic_table.html</a:t>
            </a:r>
            <a:endParaRPr lang="en-US" dirty="0"/>
          </a:p>
        </p:txBody>
      </p:sp>
    </p:spTree>
    <p:extLst>
      <p:ext uri="{BB962C8B-B14F-4D97-AF65-F5344CB8AC3E}">
        <p14:creationId xmlns:p14="http://schemas.microsoft.com/office/powerpoint/2010/main" val="322358141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Comparison by Keim</a:t>
            </a:r>
          </a:p>
        </p:txBody>
      </p:sp>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13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Key Questions to </a:t>
            </a:r>
            <a:r>
              <a:rPr lang="en-US" sz="3600" dirty="0" smtClean="0">
                <a:latin typeface="Geneva" charset="0"/>
                <a:ea typeface="ＭＳ Ｐゴシック" charset="0"/>
                <a:cs typeface="ＭＳ Ｐゴシック" charset="0"/>
              </a:rPr>
              <a:t/>
            </a:r>
            <a:br>
              <a:rPr lang="en-US" sz="3600" dirty="0" smtClean="0">
                <a:latin typeface="Geneva" charset="0"/>
                <a:ea typeface="ＭＳ Ｐゴシック" charset="0"/>
                <a:cs typeface="ＭＳ Ｐゴシック" charset="0"/>
              </a:rPr>
            </a:br>
            <a:r>
              <a:rPr lang="en-US" sz="3600" dirty="0" smtClean="0">
                <a:latin typeface="Geneva" charset="0"/>
                <a:ea typeface="ＭＳ Ｐゴシック" charset="0"/>
                <a:cs typeface="ＭＳ Ｐゴシック" charset="0"/>
              </a:rPr>
              <a:t>Ask About </a:t>
            </a:r>
            <a:r>
              <a:rPr lang="en-US" sz="3600" dirty="0">
                <a:latin typeface="Geneva" charset="0"/>
                <a:ea typeface="ＭＳ Ｐゴシック" charset="0"/>
                <a:cs typeface="ＭＳ Ｐゴシック" charset="0"/>
              </a:rPr>
              <a:t>a </a:t>
            </a:r>
            <a:r>
              <a:rPr lang="en-US" sz="3600" dirty="0" smtClean="0">
                <a:latin typeface="Geneva" charset="0"/>
                <a:ea typeface="ＭＳ Ｐゴシック" charset="0"/>
                <a:cs typeface="ＭＳ Ｐゴシック" charset="0"/>
              </a:rPr>
              <a:t>Visualization</a:t>
            </a:r>
            <a:endParaRPr lang="en-US" sz="3600" dirty="0">
              <a:latin typeface="Geneva" charset="0"/>
              <a:ea typeface="ＭＳ Ｐゴシック" charset="0"/>
              <a:cs typeface="ＭＳ Ｐゴシック" charset="0"/>
            </a:endParaRP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dirty="0" smtClean="0">
                <a:solidFill>
                  <a:srgbClr val="000000"/>
                </a:solidFill>
                <a:latin typeface="Geneva" charset="0"/>
                <a:ea typeface="ＭＳ Ｐゴシック" charset="0"/>
                <a:cs typeface="ＭＳ Ｐゴシック" charset="0"/>
              </a:rPr>
              <a:t>Does it use good design?</a:t>
            </a:r>
          </a:p>
          <a:p>
            <a:r>
              <a:rPr lang="en-US" b="1" dirty="0" smtClean="0">
                <a:solidFill>
                  <a:schemeClr val="tx1"/>
                </a:solidFill>
                <a:latin typeface="Geneva" charset="0"/>
                <a:ea typeface="ＭＳ Ｐゴシック" charset="0"/>
                <a:cs typeface="ＭＳ Ｐゴシック" charset="0"/>
              </a:rPr>
              <a:t>Have </a:t>
            </a:r>
            <a:r>
              <a:rPr lang="en-US" b="1" dirty="0">
                <a:solidFill>
                  <a:schemeClr val="tx1"/>
                </a:solidFill>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575432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dirty="0">
                <a:latin typeface="Geneva" charset="0"/>
                <a:ea typeface="ＭＳ Ｐゴシック" charset="0"/>
                <a:cs typeface="ＭＳ Ｐゴシック" charset="0"/>
              </a:rPr>
              <a:t>Does visualization help?</a:t>
            </a:r>
          </a:p>
        </p:txBody>
      </p:sp>
      <p:sp>
        <p:nvSpPr>
          <p:cNvPr id="56322" name="Rectangle 3"/>
          <p:cNvSpPr>
            <a:spLocks noGrp="1" noChangeArrowheads="1"/>
          </p:cNvSpPr>
          <p:nvPr>
            <p:ph idx="1"/>
          </p:nvPr>
        </p:nvSpPr>
        <p:spPr/>
        <p:txBody>
          <a:bodyPr/>
          <a:lstStyle/>
          <a:p>
            <a:pPr marL="228600" lvl="1" indent="0">
              <a:buNone/>
            </a:pPr>
            <a:r>
              <a:rPr lang="en-US" sz="2400" dirty="0" smtClean="0">
                <a:latin typeface="Geneva" charset="0"/>
                <a:ea typeface="ＭＳ Ｐゴシック" charset="0"/>
              </a:rPr>
              <a:t>The </a:t>
            </a:r>
            <a:r>
              <a:rPr lang="en-US" sz="2400" dirty="0">
                <a:latin typeface="Geneva" charset="0"/>
                <a:ea typeface="ＭＳ Ｐゴシック" charset="0"/>
              </a:rPr>
              <a:t>jury is still out</a:t>
            </a:r>
          </a:p>
          <a:p>
            <a:pPr marL="228600" lvl="1" indent="0">
              <a:buNone/>
            </a:pPr>
            <a:r>
              <a:rPr lang="en-US" sz="2400" dirty="0">
                <a:latin typeface="Geneva" charset="0"/>
                <a:ea typeface="ＭＳ Ｐゴシック" charset="0"/>
              </a:rPr>
              <a:t>Still supplemental at best for text collections</a:t>
            </a:r>
          </a:p>
          <a:p>
            <a:pPr lvl="2"/>
            <a:r>
              <a:rPr lang="en-US" sz="2000" dirty="0">
                <a:latin typeface="Geneva" charset="0"/>
                <a:ea typeface="ＭＳ Ｐゴシック" charset="0"/>
              </a:rPr>
              <a:t>A correlation with spatial ability</a:t>
            </a:r>
          </a:p>
          <a:p>
            <a:pPr lvl="2"/>
            <a:r>
              <a:rPr lang="en-US" sz="2000" dirty="0">
                <a:latin typeface="Geneva" charset="0"/>
                <a:ea typeface="ＭＳ Ｐゴシック" charset="0"/>
              </a:rPr>
              <a:t>Learning effects: with practice ability on visual display begins to equal that of </a:t>
            </a:r>
            <a:r>
              <a:rPr lang="en-US" sz="2000" dirty="0" smtClean="0">
                <a:latin typeface="Geneva" charset="0"/>
                <a:ea typeface="ＭＳ Ｐゴシック" charset="0"/>
              </a:rPr>
              <a:t>text</a:t>
            </a:r>
            <a:endParaRPr lang="en-US" sz="2000" dirty="0">
              <a:latin typeface="Geneva" charset="0"/>
              <a:ea typeface="ＭＳ Ｐゴシック" charset="0"/>
            </a:endParaRPr>
          </a:p>
        </p:txBody>
      </p:sp>
    </p:spTree>
    <p:extLst>
      <p:ext uri="{BB962C8B-B14F-4D97-AF65-F5344CB8AC3E}">
        <p14:creationId xmlns:p14="http://schemas.microsoft.com/office/powerpoint/2010/main" val="36546247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560" y="310162"/>
            <a:ext cx="7536725" cy="990107"/>
          </a:xfrm>
        </p:spPr>
        <p:txBody>
          <a:bodyPr/>
          <a:lstStyle/>
          <a:p>
            <a:r>
              <a:rPr lang="en-US" dirty="0" smtClean="0"/>
              <a:t>The earth is getting warmer [which is closest to your view]: Create a </a:t>
            </a:r>
            <a:r>
              <a:rPr lang="en-US" dirty="0" err="1" smtClean="0"/>
              <a:t>viz</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91713803"/>
              </p:ext>
            </p:extLst>
          </p:nvPr>
        </p:nvGraphicFramePr>
        <p:xfrm>
          <a:off x="126996" y="1469570"/>
          <a:ext cx="8944431" cy="4834544"/>
        </p:xfrm>
        <a:graphic>
          <a:graphicData uri="http://schemas.openxmlformats.org/drawingml/2006/table">
            <a:tbl>
              <a:tblPr firstRow="1" bandRow="1">
                <a:tableStyleId>{5C22544A-7EE6-4342-B048-85BDC9FD1C3A}</a:tableStyleId>
              </a:tblPr>
              <a:tblGrid>
                <a:gridCol w="1785391"/>
                <a:gridCol w="421120"/>
                <a:gridCol w="421120"/>
                <a:gridCol w="421120"/>
                <a:gridCol w="421120"/>
                <a:gridCol w="421120"/>
                <a:gridCol w="421120"/>
                <a:gridCol w="421120"/>
                <a:gridCol w="421120"/>
                <a:gridCol w="421120"/>
                <a:gridCol w="421120"/>
                <a:gridCol w="421120"/>
                <a:gridCol w="421120"/>
                <a:gridCol w="421120"/>
                <a:gridCol w="421120"/>
                <a:gridCol w="421120"/>
                <a:gridCol w="421120"/>
                <a:gridCol w="421120"/>
              </a:tblGrid>
              <a:tr h="852716">
                <a:tc>
                  <a:txBody>
                    <a:bodyPr/>
                    <a:lstStyle/>
                    <a:p>
                      <a:endParaRPr lang="en-US" dirty="0"/>
                    </a:p>
                  </a:txBody>
                  <a:tcPr vert="vert"/>
                </a:tc>
                <a:tc>
                  <a:txBody>
                    <a:bodyPr/>
                    <a:lstStyle/>
                    <a:p>
                      <a:r>
                        <a:rPr lang="en-US" baseline="0" dirty="0" smtClean="0"/>
                        <a:t>Sci. ‘14</a:t>
                      </a:r>
                      <a:endParaRPr lang="en-US" dirty="0"/>
                    </a:p>
                  </a:txBody>
                  <a:tcPr vert="vert270"/>
                </a:tc>
                <a:tc>
                  <a:txBody>
                    <a:bodyPr/>
                    <a:lstStyle/>
                    <a:p>
                      <a:r>
                        <a:rPr lang="en-US" dirty="0" smtClean="0"/>
                        <a:t>Sci.</a:t>
                      </a:r>
                      <a:r>
                        <a:rPr lang="en-US" baseline="0" dirty="0" smtClean="0"/>
                        <a:t> </a:t>
                      </a:r>
                      <a:r>
                        <a:rPr lang="en-US" dirty="0" smtClean="0"/>
                        <a:t> ‘09</a:t>
                      </a:r>
                      <a:endParaRPr lang="en-US" dirty="0"/>
                    </a:p>
                  </a:txBody>
                  <a:tcPr vert="vert270"/>
                </a:tc>
                <a:tc>
                  <a:txBody>
                    <a:bodyPr/>
                    <a:lstStyle/>
                    <a:p>
                      <a:r>
                        <a:rPr lang="en-US" dirty="0" smtClean="0"/>
                        <a:t>Aug 14</a:t>
                      </a:r>
                      <a:endParaRPr lang="en-US" dirty="0"/>
                    </a:p>
                  </a:txBody>
                  <a:tcPr vert="vert270"/>
                </a:tc>
                <a:tc>
                  <a:txBody>
                    <a:bodyPr/>
                    <a:lstStyle/>
                    <a:p>
                      <a:r>
                        <a:rPr lang="en-US" dirty="0" smtClean="0"/>
                        <a:t>Feb 14</a:t>
                      </a:r>
                      <a:endParaRPr lang="en-US" dirty="0"/>
                    </a:p>
                  </a:txBody>
                  <a:tcPr vert="vert270"/>
                </a:tc>
                <a:tc>
                  <a:txBody>
                    <a:bodyPr/>
                    <a:lstStyle/>
                    <a:p>
                      <a:r>
                        <a:rPr lang="en-US" dirty="0" smtClean="0"/>
                        <a:t>Oct 13</a:t>
                      </a:r>
                      <a:endParaRPr lang="en-US" dirty="0"/>
                    </a:p>
                  </a:txBody>
                  <a:tcPr vert="vert270"/>
                </a:tc>
                <a:tc>
                  <a:txBody>
                    <a:bodyPr/>
                    <a:lstStyle/>
                    <a:p>
                      <a:r>
                        <a:rPr lang="en-US" dirty="0" smtClean="0"/>
                        <a:t>Mar 13</a:t>
                      </a:r>
                      <a:endParaRPr lang="en-US" dirty="0"/>
                    </a:p>
                  </a:txBody>
                  <a:tcPr vert="vert270"/>
                </a:tc>
                <a:tc>
                  <a:txBody>
                    <a:bodyPr/>
                    <a:lstStyle/>
                    <a:p>
                      <a:r>
                        <a:rPr lang="en-US" dirty="0" smtClean="0"/>
                        <a:t>Oct 12</a:t>
                      </a:r>
                      <a:endParaRPr lang="en-US" dirty="0"/>
                    </a:p>
                  </a:txBody>
                  <a:tcPr vert="vert270"/>
                </a:tc>
                <a:tc>
                  <a:txBody>
                    <a:bodyPr/>
                    <a:lstStyle/>
                    <a:p>
                      <a:r>
                        <a:rPr lang="en-US" dirty="0" smtClean="0"/>
                        <a:t>Nov 11</a:t>
                      </a:r>
                      <a:endParaRPr lang="en-US" dirty="0"/>
                    </a:p>
                  </a:txBody>
                  <a:tcPr vert="vert270"/>
                </a:tc>
                <a:tc>
                  <a:txBody>
                    <a:bodyPr/>
                    <a:lstStyle/>
                    <a:p>
                      <a:r>
                        <a:rPr lang="en-US" dirty="0" smtClean="0"/>
                        <a:t>Feb 11</a:t>
                      </a:r>
                      <a:endParaRPr lang="en-US" dirty="0"/>
                    </a:p>
                  </a:txBody>
                  <a:tcPr vert="vert270"/>
                </a:tc>
                <a:tc>
                  <a:txBody>
                    <a:bodyPr/>
                    <a:lstStyle/>
                    <a:p>
                      <a:r>
                        <a:rPr lang="en-US" dirty="0" smtClean="0"/>
                        <a:t>Oct 10</a:t>
                      </a:r>
                      <a:endParaRPr lang="en-US" dirty="0"/>
                    </a:p>
                  </a:txBody>
                  <a:tcPr vert="vert270"/>
                </a:tc>
                <a:tc>
                  <a:txBody>
                    <a:bodyPr/>
                    <a:lstStyle/>
                    <a:p>
                      <a:r>
                        <a:rPr lang="en-US" dirty="0" smtClean="0"/>
                        <a:t>Sep 09</a:t>
                      </a:r>
                      <a:endParaRPr lang="en-US" dirty="0"/>
                    </a:p>
                  </a:txBody>
                  <a:tcPr vert="vert270"/>
                </a:tc>
                <a:tc>
                  <a:txBody>
                    <a:bodyPr/>
                    <a:lstStyle/>
                    <a:p>
                      <a:r>
                        <a:rPr lang="en-US" dirty="0" smtClean="0"/>
                        <a:t>April</a:t>
                      </a:r>
                      <a:r>
                        <a:rPr lang="en-US" baseline="0" dirty="0" smtClean="0"/>
                        <a:t> 09</a:t>
                      </a:r>
                      <a:endParaRPr lang="en-US" dirty="0"/>
                    </a:p>
                  </a:txBody>
                  <a:tcPr vert="vert270"/>
                </a:tc>
                <a:tc>
                  <a:txBody>
                    <a:bodyPr/>
                    <a:lstStyle/>
                    <a:p>
                      <a:r>
                        <a:rPr lang="en-US" dirty="0" smtClean="0"/>
                        <a:t>April 08</a:t>
                      </a:r>
                      <a:endParaRPr lang="en-US" dirty="0"/>
                    </a:p>
                  </a:txBody>
                  <a:tcPr vert="vert270"/>
                </a:tc>
                <a:tc>
                  <a:txBody>
                    <a:bodyPr/>
                    <a:lstStyle/>
                    <a:p>
                      <a:r>
                        <a:rPr lang="en-US" dirty="0" smtClean="0"/>
                        <a:t>Jan 07</a:t>
                      </a:r>
                      <a:endParaRPr lang="en-US" dirty="0"/>
                    </a:p>
                  </a:txBody>
                  <a:tcPr vert="vert270"/>
                </a:tc>
                <a:tc>
                  <a:txBody>
                    <a:bodyPr/>
                    <a:lstStyle/>
                    <a:p>
                      <a:r>
                        <a:rPr lang="en-US" dirty="0" smtClean="0"/>
                        <a:t>Aug 06</a:t>
                      </a:r>
                      <a:endParaRPr lang="en-US" dirty="0"/>
                    </a:p>
                  </a:txBody>
                  <a:tcPr vert="vert270"/>
                </a:tc>
                <a:tc>
                  <a:txBody>
                    <a:bodyPr/>
                    <a:lstStyle/>
                    <a:p>
                      <a:r>
                        <a:rPr lang="en-US" dirty="0" smtClean="0"/>
                        <a:t>Jul 06</a:t>
                      </a:r>
                      <a:endParaRPr lang="en-US" dirty="0"/>
                    </a:p>
                  </a:txBody>
                  <a:tcPr vert="vert270"/>
                </a:tc>
                <a:tc>
                  <a:txBody>
                    <a:bodyPr/>
                    <a:lstStyle/>
                    <a:p>
                      <a:r>
                        <a:rPr lang="en-US" dirty="0" smtClean="0"/>
                        <a:t>Jun 06</a:t>
                      </a:r>
                      <a:endParaRPr lang="en-US" dirty="0"/>
                    </a:p>
                  </a:txBody>
                  <a:tcPr vert="vert270"/>
                </a:tc>
              </a:tr>
              <a:tr h="816429">
                <a:tc>
                  <a:txBody>
                    <a:bodyPr/>
                    <a:lstStyle/>
                    <a:p>
                      <a:r>
                        <a:rPr lang="en-US" dirty="0" smtClean="0"/>
                        <a:t>Mostly because of human activity</a:t>
                      </a:r>
                      <a:endParaRPr lang="en-US" dirty="0"/>
                    </a:p>
                  </a:txBody>
                  <a:tcPr/>
                </a:tc>
                <a:tc>
                  <a:txBody>
                    <a:bodyPr/>
                    <a:lstStyle/>
                    <a:p>
                      <a:r>
                        <a:rPr lang="en-US" dirty="0" smtClean="0"/>
                        <a:t>87</a:t>
                      </a:r>
                      <a:endParaRPr lang="en-US" dirty="0"/>
                    </a:p>
                  </a:txBody>
                  <a:tcPr/>
                </a:tc>
                <a:tc>
                  <a:txBody>
                    <a:bodyPr/>
                    <a:lstStyle/>
                    <a:p>
                      <a:r>
                        <a:rPr lang="en-US" dirty="0" smtClean="0"/>
                        <a:t>84</a:t>
                      </a:r>
                      <a:endParaRPr lang="en-US" dirty="0"/>
                    </a:p>
                  </a:txBody>
                  <a:tcPr/>
                </a:tc>
                <a:tc>
                  <a:txBody>
                    <a:bodyPr/>
                    <a:lstStyle/>
                    <a:p>
                      <a:r>
                        <a:rPr lang="en-US" dirty="0" smtClean="0"/>
                        <a:t>50</a:t>
                      </a:r>
                      <a:endParaRPr lang="en-US" dirty="0"/>
                    </a:p>
                  </a:txBody>
                  <a:tcPr/>
                </a:tc>
                <a:tc>
                  <a:txBody>
                    <a:bodyPr/>
                    <a:lstStyle/>
                    <a:p>
                      <a:r>
                        <a:rPr lang="en-US" dirty="0" smtClean="0"/>
                        <a:t>40</a:t>
                      </a:r>
                      <a:endParaRPr lang="en-US" dirty="0"/>
                    </a:p>
                  </a:txBody>
                  <a:tcPr/>
                </a:tc>
                <a:tc>
                  <a:txBody>
                    <a:bodyPr/>
                    <a:lstStyle/>
                    <a:p>
                      <a:r>
                        <a:rPr lang="en-US" dirty="0" smtClean="0"/>
                        <a:t>44</a:t>
                      </a:r>
                      <a:endParaRPr lang="en-US" dirty="0"/>
                    </a:p>
                  </a:txBody>
                  <a:tcPr/>
                </a:tc>
                <a:tc>
                  <a:txBody>
                    <a:bodyPr/>
                    <a:lstStyle/>
                    <a:p>
                      <a:r>
                        <a:rPr lang="en-US" dirty="0" smtClean="0"/>
                        <a:t>42</a:t>
                      </a:r>
                      <a:endParaRPr lang="en-US" dirty="0"/>
                    </a:p>
                  </a:txBody>
                  <a:tcPr/>
                </a:tc>
                <a:tc>
                  <a:txBody>
                    <a:bodyPr/>
                    <a:lstStyle/>
                    <a:p>
                      <a:r>
                        <a:rPr lang="en-US" dirty="0" smtClean="0"/>
                        <a:t>42</a:t>
                      </a:r>
                      <a:endParaRPr lang="en-US" dirty="0"/>
                    </a:p>
                  </a:txBody>
                  <a:tcPr/>
                </a:tc>
                <a:tc>
                  <a:txBody>
                    <a:bodyPr/>
                    <a:lstStyle/>
                    <a:p>
                      <a:r>
                        <a:rPr lang="en-US" dirty="0" smtClean="0"/>
                        <a:t>38</a:t>
                      </a:r>
                      <a:endParaRPr lang="en-US" dirty="0"/>
                    </a:p>
                  </a:txBody>
                  <a:tcPr/>
                </a:tc>
                <a:tc>
                  <a:txBody>
                    <a:bodyPr/>
                    <a:lstStyle/>
                    <a:p>
                      <a:r>
                        <a:rPr lang="en-US" dirty="0" smtClean="0"/>
                        <a:t>36</a:t>
                      </a:r>
                      <a:endParaRPr lang="en-US" dirty="0"/>
                    </a:p>
                  </a:txBody>
                  <a:tcPr/>
                </a:tc>
                <a:tc>
                  <a:txBody>
                    <a:bodyPr/>
                    <a:lstStyle/>
                    <a:p>
                      <a:r>
                        <a:rPr lang="en-US" dirty="0" smtClean="0"/>
                        <a:t>34</a:t>
                      </a:r>
                      <a:endParaRPr lang="en-US" dirty="0"/>
                    </a:p>
                  </a:txBody>
                  <a:tcPr/>
                </a:tc>
                <a:tc>
                  <a:txBody>
                    <a:bodyPr/>
                    <a:lstStyle/>
                    <a:p>
                      <a:r>
                        <a:rPr lang="en-US" dirty="0" smtClean="0"/>
                        <a:t>36</a:t>
                      </a:r>
                      <a:endParaRPr lang="en-US" dirty="0"/>
                    </a:p>
                  </a:txBody>
                  <a:tcPr/>
                </a:tc>
                <a:tc>
                  <a:txBody>
                    <a:bodyPr/>
                    <a:lstStyle/>
                    <a:p>
                      <a:r>
                        <a:rPr lang="en-US" dirty="0" smtClean="0"/>
                        <a:t>49</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50</a:t>
                      </a:r>
                      <a:endParaRPr lang="en-US" dirty="0"/>
                    </a:p>
                  </a:txBody>
                  <a:tcPr/>
                </a:tc>
                <a:tc>
                  <a:txBody>
                    <a:bodyPr/>
                    <a:lstStyle/>
                    <a:p>
                      <a:r>
                        <a:rPr lang="en-US" dirty="0" smtClean="0"/>
                        <a:t>41</a:t>
                      </a:r>
                      <a:endParaRPr lang="en-US" dirty="0"/>
                    </a:p>
                  </a:txBody>
                  <a:tcPr/>
                </a:tc>
              </a:tr>
              <a:tr h="1124857">
                <a:tc>
                  <a:txBody>
                    <a:bodyPr/>
                    <a:lstStyle/>
                    <a:p>
                      <a:r>
                        <a:rPr lang="en-US" dirty="0" smtClean="0"/>
                        <a:t>Mostly because</a:t>
                      </a:r>
                      <a:r>
                        <a:rPr lang="en-US" baseline="0" dirty="0" smtClean="0"/>
                        <a:t> of natural patterns in the earth’s environment</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23</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23</a:t>
                      </a:r>
                      <a:endParaRPr lang="en-US" dirty="0"/>
                    </a:p>
                  </a:txBody>
                  <a:tcPr/>
                </a:tc>
                <a:tc>
                  <a:txBody>
                    <a:bodyPr/>
                    <a:lstStyle/>
                    <a:p>
                      <a:r>
                        <a:rPr lang="en-US" dirty="0" smtClean="0"/>
                        <a:t>19</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16</a:t>
                      </a:r>
                      <a:endParaRPr lang="en-US" dirty="0"/>
                    </a:p>
                  </a:txBody>
                  <a:tcPr/>
                </a:tc>
                <a:tc>
                  <a:txBody>
                    <a:bodyPr/>
                    <a:lstStyle/>
                    <a:p>
                      <a:r>
                        <a:rPr lang="en-US" dirty="0" smtClean="0"/>
                        <a:t>36</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23</a:t>
                      </a:r>
                      <a:endParaRPr lang="en-US" dirty="0"/>
                    </a:p>
                  </a:txBody>
                  <a:tcPr/>
                </a:tc>
                <a:tc>
                  <a:txBody>
                    <a:bodyPr/>
                    <a:lstStyle/>
                    <a:p>
                      <a:r>
                        <a:rPr lang="en-US" dirty="0" smtClean="0"/>
                        <a:t>21</a:t>
                      </a:r>
                      <a:endParaRPr lang="en-US" dirty="0"/>
                    </a:p>
                  </a:txBody>
                  <a:tcPr/>
                </a:tc>
              </a:tr>
              <a:tr h="489857">
                <a:tc>
                  <a:txBody>
                    <a:bodyPr/>
                    <a:lstStyle/>
                    <a:p>
                      <a:r>
                        <a:rPr lang="en-US" dirty="0" smtClean="0"/>
                        <a:t>No solid evidence</a:t>
                      </a:r>
                      <a:r>
                        <a:rPr lang="en-US" baseline="0" dirty="0" smtClean="0"/>
                        <a:t> it is warming</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26</a:t>
                      </a:r>
                      <a:endParaRPr lang="en-US" dirty="0"/>
                    </a:p>
                  </a:txBody>
                  <a:tcPr/>
                </a:tc>
                <a:tc>
                  <a:txBody>
                    <a:bodyPr/>
                    <a:lstStyle/>
                    <a:p>
                      <a:r>
                        <a:rPr lang="en-US" dirty="0" smtClean="0"/>
                        <a:t>27</a:t>
                      </a:r>
                      <a:endParaRPr lang="en-US" dirty="0"/>
                    </a:p>
                  </a:txBody>
                  <a:tcPr/>
                </a:tc>
                <a:tc>
                  <a:txBody>
                    <a:bodyPr/>
                    <a:lstStyle/>
                    <a:p>
                      <a:r>
                        <a:rPr lang="en-US" dirty="0" smtClean="0"/>
                        <a:t>26</a:t>
                      </a:r>
                      <a:endParaRPr lang="en-US" dirty="0"/>
                    </a:p>
                  </a:txBody>
                  <a:tcPr/>
                </a:tc>
                <a:tc>
                  <a:txBody>
                    <a:bodyPr/>
                    <a:lstStyle/>
                    <a:p>
                      <a:r>
                        <a:rPr lang="en-US" dirty="0" smtClean="0"/>
                        <a:t>28</a:t>
                      </a:r>
                      <a:endParaRPr lang="en-US" dirty="0"/>
                    </a:p>
                  </a:txBody>
                  <a:tcPr/>
                </a:tc>
                <a:tc>
                  <a:txBody>
                    <a:bodyPr/>
                    <a:lstStyle/>
                    <a:p>
                      <a:r>
                        <a:rPr lang="en-US" dirty="0" smtClean="0"/>
                        <a:t>34</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c>
                  <a:txBody>
                    <a:bodyPr/>
                    <a:lstStyle/>
                    <a:p>
                      <a:r>
                        <a:rPr lang="en-US" dirty="0" smtClean="0"/>
                        <a:t>11</a:t>
                      </a:r>
                      <a:endParaRPr lang="en-US" dirty="0"/>
                    </a:p>
                  </a:txBody>
                  <a:tcPr/>
                </a:tc>
                <a:tc>
                  <a:txBody>
                    <a:bodyPr/>
                    <a:lstStyle/>
                    <a:p>
                      <a:r>
                        <a:rPr lang="en-US" dirty="0" smtClean="0"/>
                        <a:t>21</a:t>
                      </a:r>
                      <a:endParaRPr lang="en-US" dirty="0"/>
                    </a:p>
                  </a:txBody>
                  <a:tcPr/>
                </a:tc>
                <a:tc>
                  <a:txBody>
                    <a:bodyPr/>
                    <a:lstStyle/>
                    <a:p>
                      <a:r>
                        <a:rPr lang="en-US" dirty="0" smtClean="0"/>
                        <a:t>16</a:t>
                      </a:r>
                      <a:endParaRPr lang="en-US" dirty="0"/>
                    </a:p>
                  </a:txBody>
                  <a:tcPr/>
                </a:tc>
                <a:tc>
                  <a:txBody>
                    <a:bodyPr/>
                    <a:lstStyle/>
                    <a:p>
                      <a:r>
                        <a:rPr lang="en-US" dirty="0" smtClean="0"/>
                        <a:t>17</a:t>
                      </a:r>
                      <a:endParaRPr lang="en-US" dirty="0"/>
                    </a:p>
                  </a:txBody>
                  <a:tcPr/>
                </a:tc>
                <a:tc>
                  <a:txBody>
                    <a:bodyPr/>
                    <a:lstStyle/>
                    <a:p>
                      <a:r>
                        <a:rPr lang="en-US" dirty="0" smtClean="0"/>
                        <a:t>17</a:t>
                      </a:r>
                      <a:endParaRPr lang="en-US" dirty="0"/>
                    </a:p>
                  </a:txBody>
                  <a:tcPr/>
                </a:tc>
                <a:tc>
                  <a:txBody>
                    <a:bodyPr/>
                    <a:lstStyle/>
                    <a:p>
                      <a:r>
                        <a:rPr lang="en-US" dirty="0" smtClean="0"/>
                        <a:t>20</a:t>
                      </a:r>
                      <a:endParaRPr lang="en-US" dirty="0"/>
                    </a:p>
                  </a:txBody>
                  <a:tcPr/>
                </a:tc>
              </a:tr>
              <a:tr h="689989">
                <a:tc>
                  <a:txBody>
                    <a:bodyPr/>
                    <a:lstStyle/>
                    <a:p>
                      <a:r>
                        <a:rPr lang="en-US" dirty="0" smtClean="0"/>
                        <a:t>Don’t know/refused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12</a:t>
                      </a:r>
                      <a:endParaRPr lang="en-US" dirty="0"/>
                    </a:p>
                  </a:txBody>
                  <a:tcPr/>
                </a:tc>
                <a:tc>
                  <a:txBody>
                    <a:bodyPr/>
                    <a:lstStyle/>
                    <a:p>
                      <a:r>
                        <a:rPr lang="en-US" dirty="0" smtClean="0"/>
                        <a:t>14</a:t>
                      </a:r>
                      <a:endParaRPr lang="en-US" dirty="0"/>
                    </a:p>
                  </a:txBody>
                  <a:tcPr/>
                </a:tc>
                <a:tc>
                  <a:txBody>
                    <a:bodyPr/>
                    <a:lstStyle/>
                    <a:p>
                      <a:r>
                        <a:rPr lang="en-US" dirty="0" smtClean="0"/>
                        <a:t>10</a:t>
                      </a:r>
                      <a:endParaRPr lang="en-US" dirty="0"/>
                    </a:p>
                  </a:txBody>
                  <a:tcPr/>
                </a:tc>
                <a:tc>
                  <a:txBody>
                    <a:bodyPr/>
                    <a:lstStyle/>
                    <a:p>
                      <a:r>
                        <a:rPr lang="en-US" dirty="0" smtClean="0"/>
                        <a:t>14</a:t>
                      </a:r>
                      <a:endParaRPr lang="en-US" dirty="0"/>
                    </a:p>
                  </a:txBody>
                  <a:tcPr/>
                </a:tc>
                <a:tc>
                  <a:txBody>
                    <a:bodyPr/>
                    <a:lstStyle/>
                    <a:p>
                      <a:r>
                        <a:rPr lang="en-US" dirty="0" smtClean="0"/>
                        <a:t>14</a:t>
                      </a:r>
                      <a:endParaRPr lang="en-US" dirty="0"/>
                    </a:p>
                  </a:txBody>
                  <a:tcPr/>
                </a:tc>
                <a:tc>
                  <a:txBody>
                    <a:bodyPr/>
                    <a:lstStyle/>
                    <a:p>
                      <a:r>
                        <a:rPr lang="en-US" dirty="0" smtClean="0"/>
                        <a:t>4</a:t>
                      </a:r>
                      <a:endParaRPr lang="en-US" dirty="0"/>
                    </a:p>
                  </a:txBody>
                  <a:tcPr/>
                </a:tc>
                <a:tc>
                  <a:txBody>
                    <a:bodyPr/>
                    <a:lstStyle/>
                    <a:p>
                      <a:r>
                        <a:rPr lang="en-US" dirty="0" smtClean="0"/>
                        <a:t>11</a:t>
                      </a:r>
                      <a:endParaRPr lang="en-US" dirty="0"/>
                    </a:p>
                  </a:txBody>
                  <a:tcPr/>
                </a:tc>
                <a:tc>
                  <a:txBody>
                    <a:bodyPr/>
                    <a:lstStyle/>
                    <a:p>
                      <a:r>
                        <a:rPr lang="en-US" dirty="0" smtClean="0"/>
                        <a:t>16</a:t>
                      </a:r>
                      <a:endParaRPr lang="en-US" dirty="0"/>
                    </a:p>
                  </a:txBody>
                  <a:tcPr/>
                </a:tc>
                <a:tc>
                  <a:txBody>
                    <a:bodyPr/>
                    <a:lstStyle/>
                    <a:p>
                      <a:r>
                        <a:rPr lang="en-US" dirty="0" smtClean="0"/>
                        <a:t>15</a:t>
                      </a:r>
                      <a:endParaRPr lang="en-US" dirty="0"/>
                    </a:p>
                  </a:txBody>
                  <a:tcPr/>
                </a:tc>
                <a:tc>
                  <a:txBody>
                    <a:bodyPr/>
                    <a:lstStyle/>
                    <a:p>
                      <a:r>
                        <a:rPr lang="en-US" dirty="0" smtClean="0"/>
                        <a:t>9</a:t>
                      </a:r>
                      <a:endParaRPr lang="en-US" dirty="0"/>
                    </a:p>
                  </a:txBody>
                  <a:tcPr/>
                </a:tc>
                <a:tc>
                  <a:txBody>
                    <a:bodyPr/>
                    <a:lstStyle/>
                    <a:p>
                      <a:r>
                        <a:rPr lang="en-US" dirty="0" smtClean="0"/>
                        <a:t>17</a:t>
                      </a:r>
                      <a:endParaRPr lang="en-US" dirty="0"/>
                    </a:p>
                  </a:txBody>
                  <a:tcPr/>
                </a:tc>
              </a:tr>
            </a:tbl>
          </a:graphicData>
        </a:graphic>
      </p:graphicFrame>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140533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355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Quiz 2</a:t>
            </a:r>
          </a:p>
          <a:p>
            <a:pPr marL="0" indent="0">
              <a:buNone/>
            </a:pPr>
            <a:r>
              <a:rPr lang="en-US" dirty="0" smtClean="0"/>
              <a:t>Add one more graph to last week’s discussion -- scatterplots</a:t>
            </a:r>
          </a:p>
          <a:p>
            <a:pPr marL="0" indent="0">
              <a:buNone/>
            </a:pPr>
            <a:r>
              <a:rPr lang="en-US" dirty="0" smtClean="0"/>
              <a:t>Talk about Information Visualization</a:t>
            </a:r>
          </a:p>
          <a:p>
            <a:pPr marL="0" indent="0">
              <a:buNone/>
            </a:pPr>
            <a:r>
              <a:rPr lang="en-US" dirty="0" smtClean="0"/>
              <a:t>Practice Information Visualization</a:t>
            </a:r>
          </a:p>
          <a:p>
            <a:pPr marL="0" indent="0">
              <a:buNone/>
            </a:pPr>
            <a:r>
              <a:rPr lang="en-US" dirty="0" smtClean="0"/>
              <a:t>Talk about Byte 3</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39654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srcRect t="89563" b="-3890"/>
          <a:stretch/>
        </p:blipFill>
        <p:spPr>
          <a:xfrm>
            <a:off x="1353685" y="5914572"/>
            <a:ext cx="7048500" cy="1655763"/>
          </a:xfrm>
          <a:prstGeom prst="rect">
            <a:avLst/>
          </a:prstGeom>
          <a:ln>
            <a:noFill/>
          </a:ln>
          <a:effectLst>
            <a:outerShdw blurRad="292100" dist="139700" dir="2700000" algn="tl" rotWithShape="0">
              <a:srgbClr val="333333">
                <a:alpha val="65000"/>
              </a:srgbClr>
            </a:outerShdw>
          </a:effectLst>
        </p:spPr>
      </p:pic>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pic>
        <p:nvPicPr>
          <p:cNvPr id="7" name="Content Placeholder 2"/>
          <p:cNvPicPr>
            <a:picLocks noChangeAspect="1"/>
          </p:cNvPicPr>
          <p:nvPr/>
        </p:nvPicPr>
        <p:blipFill rotWithShape="1">
          <a:blip r:embed="rId3"/>
          <a:srcRect b="80795"/>
          <a:stretch/>
        </p:blipFill>
        <p:spPr>
          <a:xfrm>
            <a:off x="1371828" y="310162"/>
            <a:ext cx="7048500" cy="2219445"/>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80920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109606"/>
            <a:ext cx="6280441" cy="990107"/>
          </a:xfrm>
        </p:spPr>
        <p:txBody>
          <a:bodyPr/>
          <a:lstStyle/>
          <a:p>
            <a:r>
              <a:rPr lang="en-US" dirty="0" smtClean="0"/>
              <a:t>Summary </a:t>
            </a:r>
            <a:r>
              <a:rPr lang="en-US" smtClean="0"/>
              <a:t>Visualization Guidelines</a:t>
            </a:r>
            <a:endParaRPr lang="en-US" dirty="0"/>
          </a:p>
        </p:txBody>
      </p:sp>
      <p:sp>
        <p:nvSpPr>
          <p:cNvPr id="3" name="Content Placeholder 2"/>
          <p:cNvSpPr>
            <a:spLocks noGrp="1"/>
          </p:cNvSpPr>
          <p:nvPr>
            <p:ph idx="1"/>
          </p:nvPr>
        </p:nvSpPr>
        <p:spPr>
          <a:xfrm>
            <a:off x="1128943" y="1178633"/>
            <a:ext cx="7048804" cy="4379976"/>
          </a:xfrm>
        </p:spPr>
        <p:txBody>
          <a:bodyPr/>
          <a:lstStyle/>
          <a:p>
            <a:pPr>
              <a:buFontTx/>
              <a:buNone/>
            </a:pPr>
            <a:r>
              <a:rPr lang="en-US" dirty="0" smtClean="0">
                <a:latin typeface="Geneva" charset="0"/>
                <a:ea typeface="ＭＳ Ｐゴシック" charset="0"/>
                <a:cs typeface="ＭＳ Ｐゴシック" charset="0"/>
              </a:rPr>
              <a:t>Set a Goal: Explore/calculate/communicate</a:t>
            </a:r>
          </a:p>
          <a:p>
            <a:pPr>
              <a:buFontTx/>
              <a:buNone/>
            </a:pPr>
            <a:r>
              <a:rPr lang="en-US" dirty="0" smtClean="0">
                <a:latin typeface="Geneva" charset="0"/>
                <a:ea typeface="ＭＳ Ｐゴシック" charset="0"/>
                <a:cs typeface="ＭＳ Ｐゴシック" charset="0"/>
              </a:rPr>
              <a:t>Define visual queries/comparisons to support/stories to tell</a:t>
            </a:r>
          </a:p>
          <a:p>
            <a:pPr>
              <a:buFontTx/>
              <a:buNone/>
            </a:pPr>
            <a:r>
              <a:rPr lang="en-US" dirty="0" smtClean="0">
                <a:latin typeface="Geneva" charset="0"/>
                <a:ea typeface="ＭＳ Ｐゴシック" charset="0"/>
                <a:cs typeface="ＭＳ Ｐゴシック" charset="0"/>
              </a:rPr>
              <a:t>Document process &amp; provenance for credibility</a:t>
            </a:r>
          </a:p>
          <a:p>
            <a:pPr>
              <a:buFontTx/>
              <a:buNone/>
            </a:pPr>
            <a:r>
              <a:rPr lang="en-US" dirty="0" smtClean="0">
                <a:latin typeface="Geneva" charset="0"/>
                <a:ea typeface="ＭＳ Ｐゴシック" charset="0"/>
                <a:cs typeface="ＭＳ Ｐゴシック" charset="0"/>
              </a:rPr>
              <a:t>Create highly interactive and visually integrated systems (images/words/…)</a:t>
            </a:r>
          </a:p>
          <a:p>
            <a:pPr>
              <a:buFontTx/>
              <a:buNone/>
            </a:pPr>
            <a:r>
              <a:rPr lang="en-US" dirty="0" smtClean="0">
                <a:latin typeface="Geneva" charset="0"/>
                <a:ea typeface="ＭＳ Ｐゴシック" charset="0"/>
                <a:cs typeface="ＭＳ Ｐゴシック" charset="0"/>
              </a:rPr>
              <a:t>Embed </a:t>
            </a:r>
            <a:r>
              <a:rPr lang="en-US" dirty="0">
                <a:latin typeface="Geneva" charset="0"/>
                <a:ea typeface="ＭＳ Ｐゴシック" charset="0"/>
                <a:cs typeface="ＭＳ Ｐゴシック" charset="0"/>
              </a:rPr>
              <a:t>the visualization within a larger application</a:t>
            </a:r>
          </a:p>
          <a:p>
            <a:pPr>
              <a:buFontTx/>
              <a:buNone/>
            </a:pPr>
            <a:r>
              <a:rPr lang="en-US" dirty="0">
                <a:latin typeface="Geneva" charset="0"/>
                <a:ea typeface="ＭＳ Ｐゴシック" charset="0"/>
                <a:cs typeface="ＭＳ Ｐゴシック" charset="0"/>
              </a:rPr>
              <a:t>Provide alternative views</a:t>
            </a:r>
          </a:p>
          <a:p>
            <a:pPr lvl="1">
              <a:buFont typeface="Wingdings" charset="0"/>
              <a:buNone/>
            </a:pPr>
            <a:endParaRPr lang="en-US" dirty="0">
              <a:latin typeface="Geneva" charset="0"/>
              <a:ea typeface="ＭＳ Ｐゴシック" charset="0"/>
            </a:endParaRPr>
          </a:p>
          <a:p>
            <a:pPr lvl="1">
              <a:buFont typeface="Wingdings" charset="0"/>
              <a:buNone/>
            </a:pPr>
            <a:endParaRPr lang="en-US" dirty="0">
              <a:latin typeface="Geneva" charset="0"/>
              <a:ea typeface="ＭＳ Ｐゴシック" charset="0"/>
            </a:endParaRPr>
          </a:p>
          <a:p>
            <a:pPr lvl="2">
              <a:buFont typeface="Times" charset="0"/>
              <a:buNone/>
            </a:pPr>
            <a:endParaRPr lang="en-US" dirty="0">
              <a:latin typeface="Geneva" charset="0"/>
              <a:ea typeface="ＭＳ Ｐゴシック" charset="0"/>
            </a:endParaRPr>
          </a:p>
          <a:p>
            <a:endParaRPr lang="en-US" dirty="0">
              <a:solidFill>
                <a:schemeClr val="tx1"/>
              </a:solidFill>
              <a:latin typeface="Geneva" charset="0"/>
              <a:ea typeface="ＭＳ Ｐゴシック" charset="0"/>
              <a:cs typeface="ＭＳ Ｐゴシック" charset="0"/>
            </a:endParaRP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dirty="0">
              <a:latin typeface="Geneva" charset="0"/>
              <a:ea typeface="ＭＳ Ｐゴシック" charset="0"/>
              <a:cs typeface="ＭＳ Ｐゴシック" charset="0"/>
            </a:endParaRPr>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223493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pic>
        <p:nvPicPr>
          <p:cNvPr id="5" name="Content Placeholder 6" descr="Screen Shot 2014-01-30 at 5.18.33 PM.png"/>
          <p:cNvPicPr>
            <a:picLocks noChangeAspect="1"/>
          </p:cNvPicPr>
          <p:nvPr/>
        </p:nvPicPr>
        <p:blipFill>
          <a:blip r:embed="rId2">
            <a:extLst>
              <a:ext uri="{28A0092B-C50C-407E-A947-70E740481C1C}">
                <a14:useLocalDpi xmlns:a14="http://schemas.microsoft.com/office/drawing/2010/main" val="0"/>
              </a:ext>
            </a:extLst>
          </a:blip>
          <a:srcRect l="1481" r="1481"/>
          <a:stretch>
            <a:fillRect/>
          </a:stretch>
        </p:blipFill>
        <p:spPr>
          <a:xfrm>
            <a:off x="1281343" y="1999553"/>
            <a:ext cx="7048804" cy="4379976"/>
          </a:xfrm>
          <a:prstGeom prst="rect">
            <a:avLst/>
          </a:prstGeom>
        </p:spPr>
      </p:pic>
    </p:spTree>
    <p:extLst>
      <p:ext uri="{BB962C8B-B14F-4D97-AF65-F5344CB8AC3E}">
        <p14:creationId xmlns:p14="http://schemas.microsoft.com/office/powerpoint/2010/main" val="26306193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35925904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536633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Scatter Plot Examples</a:t>
            </a:r>
          </a:p>
        </p:txBody>
      </p:sp>
      <p:sp>
        <p:nvSpPr>
          <p:cNvPr id="8195"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Oval 4"/>
          <p:cNvSpPr>
            <a:spLocks noChangeArrowheads="1"/>
          </p:cNvSpPr>
          <p:nvPr/>
        </p:nvSpPr>
        <p:spPr bwMode="auto">
          <a:xfrm rot="-7282380">
            <a:off x="26670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8"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9"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0"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1"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2" name="Oval 10"/>
          <p:cNvSpPr>
            <a:spLocks noChangeArrowheads="1"/>
          </p:cNvSpPr>
          <p:nvPr/>
        </p:nvSpPr>
        <p:spPr bwMode="auto">
          <a:xfrm rot="-7282380">
            <a:off x="20574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3"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4"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5" name="Oval 13"/>
          <p:cNvSpPr>
            <a:spLocks noChangeArrowheads="1"/>
          </p:cNvSpPr>
          <p:nvPr/>
        </p:nvSpPr>
        <p:spPr bwMode="auto">
          <a:xfrm rot="-7282380">
            <a:off x="18288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06"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7"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8"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9"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10"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1"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12"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3"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4"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5"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6"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7"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8" name="Oval 26"/>
          <p:cNvSpPr>
            <a:spLocks noChangeArrowheads="1"/>
          </p:cNvSpPr>
          <p:nvPr/>
        </p:nvSpPr>
        <p:spPr bwMode="auto">
          <a:xfrm rot="-7282380">
            <a:off x="2895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9" name="Oval 27"/>
          <p:cNvSpPr>
            <a:spLocks noChangeArrowheads="1"/>
          </p:cNvSpPr>
          <p:nvPr/>
        </p:nvSpPr>
        <p:spPr bwMode="auto">
          <a:xfrm rot="-7282380">
            <a:off x="2514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0"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1" name="Oval 29"/>
          <p:cNvSpPr>
            <a:spLocks noChangeArrowheads="1"/>
          </p:cNvSpPr>
          <p:nvPr/>
        </p:nvSpPr>
        <p:spPr bwMode="auto">
          <a:xfrm rot="-7282380">
            <a:off x="22098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2" name="Oval 30"/>
          <p:cNvSpPr>
            <a:spLocks noChangeArrowheads="1"/>
          </p:cNvSpPr>
          <p:nvPr/>
        </p:nvSpPr>
        <p:spPr bwMode="auto">
          <a:xfrm rot="-7282380">
            <a:off x="1295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3" name="Oval 31"/>
          <p:cNvSpPr>
            <a:spLocks noChangeArrowheads="1"/>
          </p:cNvSpPr>
          <p:nvPr/>
        </p:nvSpPr>
        <p:spPr bwMode="auto">
          <a:xfrm rot="-7282380">
            <a:off x="16002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4"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25"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6"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7"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8"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29"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0" name="Oval 38"/>
          <p:cNvSpPr>
            <a:spLocks noChangeArrowheads="1"/>
          </p:cNvSpPr>
          <p:nvPr/>
        </p:nvSpPr>
        <p:spPr bwMode="auto">
          <a:xfrm rot="-7282380">
            <a:off x="31242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1" name="Text Box 39"/>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32" name="Rectangle 40"/>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8233" name="Line 41"/>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4" name="Oval 42"/>
          <p:cNvSpPr>
            <a:spLocks noChangeArrowheads="1"/>
          </p:cNvSpPr>
          <p:nvPr/>
        </p:nvSpPr>
        <p:spPr bwMode="auto">
          <a:xfrm rot="-7282380">
            <a:off x="6019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5" name="Oval 43"/>
          <p:cNvSpPr>
            <a:spLocks noChangeArrowheads="1"/>
          </p:cNvSpPr>
          <p:nvPr/>
        </p:nvSpPr>
        <p:spPr bwMode="auto">
          <a:xfrm rot="-7282380">
            <a:off x="63246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6" name="Oval 44"/>
          <p:cNvSpPr>
            <a:spLocks noChangeArrowheads="1"/>
          </p:cNvSpPr>
          <p:nvPr/>
        </p:nvSpPr>
        <p:spPr bwMode="auto">
          <a:xfrm rot="-7282380">
            <a:off x="7848600" y="4495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7" name="Oval 45"/>
          <p:cNvSpPr>
            <a:spLocks noChangeArrowheads="1"/>
          </p:cNvSpPr>
          <p:nvPr/>
        </p:nvSpPr>
        <p:spPr bwMode="auto">
          <a:xfrm rot="-7282380">
            <a:off x="77724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8" name="Oval 46"/>
          <p:cNvSpPr>
            <a:spLocks noChangeArrowheads="1"/>
          </p:cNvSpPr>
          <p:nvPr/>
        </p:nvSpPr>
        <p:spPr bwMode="auto">
          <a:xfrm rot="-7282380">
            <a:off x="64008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9" name="Oval 47"/>
          <p:cNvSpPr>
            <a:spLocks noChangeArrowheads="1"/>
          </p:cNvSpPr>
          <p:nvPr/>
        </p:nvSpPr>
        <p:spPr bwMode="auto">
          <a:xfrm rot="-7282380">
            <a:off x="74676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0" name="Oval 48"/>
          <p:cNvSpPr>
            <a:spLocks noChangeArrowheads="1"/>
          </p:cNvSpPr>
          <p:nvPr/>
        </p:nvSpPr>
        <p:spPr bwMode="auto">
          <a:xfrm rot="-7282380">
            <a:off x="73914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1" name="Oval 49"/>
          <p:cNvSpPr>
            <a:spLocks noChangeArrowheads="1"/>
          </p:cNvSpPr>
          <p:nvPr/>
        </p:nvSpPr>
        <p:spPr bwMode="auto">
          <a:xfrm rot="-7282380">
            <a:off x="731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2" name="Oval 50"/>
          <p:cNvSpPr>
            <a:spLocks noChangeArrowheads="1"/>
          </p:cNvSpPr>
          <p:nvPr/>
        </p:nvSpPr>
        <p:spPr bwMode="auto">
          <a:xfrm rot="-7282380">
            <a:off x="76200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3" name="Oval 51"/>
          <p:cNvSpPr>
            <a:spLocks noChangeArrowheads="1"/>
          </p:cNvSpPr>
          <p:nvPr/>
        </p:nvSpPr>
        <p:spPr bwMode="auto">
          <a:xfrm rot="-7282380">
            <a:off x="66294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44" name="Oval 52"/>
          <p:cNvSpPr>
            <a:spLocks noChangeArrowheads="1"/>
          </p:cNvSpPr>
          <p:nvPr/>
        </p:nvSpPr>
        <p:spPr bwMode="auto">
          <a:xfrm rot="-7282380">
            <a:off x="7620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5" name="Oval 53"/>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6" name="Oval 54"/>
          <p:cNvSpPr>
            <a:spLocks noChangeArrowheads="1"/>
          </p:cNvSpPr>
          <p:nvPr/>
        </p:nvSpPr>
        <p:spPr bwMode="auto">
          <a:xfrm rot="-7282380">
            <a:off x="6858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7" name="Text Box 55"/>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48" name="Line 56"/>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9" name="Line 57"/>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0" name="Oval 58"/>
          <p:cNvSpPr>
            <a:spLocks noChangeArrowheads="1"/>
          </p:cNvSpPr>
          <p:nvPr/>
        </p:nvSpPr>
        <p:spPr bwMode="auto">
          <a:xfrm rot="-7282380">
            <a:off x="60198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1" name="Oval 59"/>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2" name="Oval 60"/>
          <p:cNvSpPr>
            <a:spLocks noChangeArrowheads="1"/>
          </p:cNvSpPr>
          <p:nvPr/>
        </p:nvSpPr>
        <p:spPr bwMode="auto">
          <a:xfrm rot="-7282380">
            <a:off x="8153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3" name="Oval 61"/>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4" name="Oval 62"/>
          <p:cNvSpPr>
            <a:spLocks noChangeArrowheads="1"/>
          </p:cNvSpPr>
          <p:nvPr/>
        </p:nvSpPr>
        <p:spPr bwMode="auto">
          <a:xfrm rot="-7282380">
            <a:off x="6629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5" name="Oval 63"/>
          <p:cNvSpPr>
            <a:spLocks noChangeArrowheads="1"/>
          </p:cNvSpPr>
          <p:nvPr/>
        </p:nvSpPr>
        <p:spPr bwMode="auto">
          <a:xfrm rot="-7282380">
            <a:off x="8153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6" name="Oval 64"/>
          <p:cNvSpPr>
            <a:spLocks noChangeArrowheads="1"/>
          </p:cNvSpPr>
          <p:nvPr/>
        </p:nvSpPr>
        <p:spPr bwMode="auto">
          <a:xfrm rot="-7282380">
            <a:off x="7848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7" name="Oval 65"/>
          <p:cNvSpPr>
            <a:spLocks noChangeArrowheads="1"/>
          </p:cNvSpPr>
          <p:nvPr/>
        </p:nvSpPr>
        <p:spPr bwMode="auto">
          <a:xfrm rot="-7282380">
            <a:off x="73914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8" name="Oval 66"/>
          <p:cNvSpPr>
            <a:spLocks noChangeArrowheads="1"/>
          </p:cNvSpPr>
          <p:nvPr/>
        </p:nvSpPr>
        <p:spPr bwMode="auto">
          <a:xfrm rot="-7282380">
            <a:off x="70104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9" name="Oval 67"/>
          <p:cNvSpPr>
            <a:spLocks noChangeArrowheads="1"/>
          </p:cNvSpPr>
          <p:nvPr/>
        </p:nvSpPr>
        <p:spPr bwMode="auto">
          <a:xfrm rot="-7282380">
            <a:off x="61722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0" name="Oval 68"/>
          <p:cNvSpPr>
            <a:spLocks noChangeArrowheads="1"/>
          </p:cNvSpPr>
          <p:nvPr/>
        </p:nvSpPr>
        <p:spPr bwMode="auto">
          <a:xfrm rot="-7282380">
            <a:off x="6400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1" name="Oval 69"/>
          <p:cNvSpPr>
            <a:spLocks noChangeArrowheads="1"/>
          </p:cNvSpPr>
          <p:nvPr/>
        </p:nvSpPr>
        <p:spPr bwMode="auto">
          <a:xfrm rot="-7282380">
            <a:off x="67056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62" name="Oval 70"/>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3" name="Oval 71"/>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4" name="Oval 72"/>
          <p:cNvSpPr>
            <a:spLocks noChangeArrowheads="1"/>
          </p:cNvSpPr>
          <p:nvPr/>
        </p:nvSpPr>
        <p:spPr bwMode="auto">
          <a:xfrm rot="-7282380">
            <a:off x="7315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5" name="Text Box 73"/>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66" name="Line 74"/>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7" name="Oval 75"/>
          <p:cNvSpPr>
            <a:spLocks noChangeArrowheads="1"/>
          </p:cNvSpPr>
          <p:nvPr/>
        </p:nvSpPr>
        <p:spPr bwMode="auto">
          <a:xfrm rot="-7282380">
            <a:off x="7924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8" name="Text Box 76"/>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69" name="Text Box 77"/>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70" name="Text Box 78"/>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Linear relationships</a:t>
            </a:r>
          </a:p>
        </p:txBody>
      </p:sp>
      <p:sp>
        <p:nvSpPr>
          <p:cNvPr id="8271" name="Text Box 79"/>
          <p:cNvSpPr txBox="1">
            <a:spLocks noChangeArrowheads="1"/>
          </p:cNvSpPr>
          <p:nvPr/>
        </p:nvSpPr>
        <p:spPr bwMode="auto">
          <a:xfrm>
            <a:off x="5715000" y="1676400"/>
            <a:ext cx="32004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Curvilinear relationships</a:t>
            </a:r>
          </a:p>
        </p:txBody>
      </p:sp>
      <p:sp>
        <p:nvSpPr>
          <p:cNvPr id="8272" name="Line 80"/>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81" name="Rectangle 8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115954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Scatter Plot Examples</a:t>
            </a:r>
          </a:p>
        </p:txBody>
      </p:sp>
      <p:sp>
        <p:nvSpPr>
          <p:cNvPr id="9219"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Oval 4"/>
          <p:cNvSpPr>
            <a:spLocks noChangeArrowheads="1"/>
          </p:cNvSpPr>
          <p:nvPr/>
        </p:nvSpPr>
        <p:spPr bwMode="auto">
          <a:xfrm rot="-7282380">
            <a:off x="2743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1"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2"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3"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4"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5"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6" name="Oval 10"/>
          <p:cNvSpPr>
            <a:spLocks noChangeArrowheads="1"/>
          </p:cNvSpPr>
          <p:nvPr/>
        </p:nvSpPr>
        <p:spPr bwMode="auto">
          <a:xfrm rot="-7282380">
            <a:off x="2133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7"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8"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9" name="Oval 13"/>
          <p:cNvSpPr>
            <a:spLocks noChangeArrowheads="1"/>
          </p:cNvSpPr>
          <p:nvPr/>
        </p:nvSpPr>
        <p:spPr bwMode="auto">
          <a:xfrm rot="-7282380">
            <a:off x="1905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30"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1"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2"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3"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34"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5"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36"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7"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8"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9"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0"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1"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2" name="Oval 26"/>
          <p:cNvSpPr>
            <a:spLocks noChangeArrowheads="1"/>
          </p:cNvSpPr>
          <p:nvPr/>
        </p:nvSpPr>
        <p:spPr bwMode="auto">
          <a:xfrm rot="-7282380">
            <a:off x="3429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3" name="Oval 27"/>
          <p:cNvSpPr>
            <a:spLocks noChangeArrowheads="1"/>
          </p:cNvSpPr>
          <p:nvPr/>
        </p:nvSpPr>
        <p:spPr bwMode="auto">
          <a:xfrm rot="-7282380">
            <a:off x="2590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4"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5" name="Oval 29"/>
          <p:cNvSpPr>
            <a:spLocks noChangeArrowheads="1"/>
          </p:cNvSpPr>
          <p:nvPr/>
        </p:nvSpPr>
        <p:spPr bwMode="auto">
          <a:xfrm rot="-7282380">
            <a:off x="2971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6" name="Oval 30"/>
          <p:cNvSpPr>
            <a:spLocks noChangeArrowheads="1"/>
          </p:cNvSpPr>
          <p:nvPr/>
        </p:nvSpPr>
        <p:spPr bwMode="auto">
          <a:xfrm rot="-7282380">
            <a:off x="2286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7" name="Oval 31"/>
          <p:cNvSpPr>
            <a:spLocks noChangeArrowheads="1"/>
          </p:cNvSpPr>
          <p:nvPr/>
        </p:nvSpPr>
        <p:spPr bwMode="auto">
          <a:xfrm rot="-7282380">
            <a:off x="1676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8"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49"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0"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1"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2"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53"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4" name="Text Box 38"/>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55"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9256" name="Line 40"/>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7" name="Oval 41"/>
          <p:cNvSpPr>
            <a:spLocks noChangeArrowheads="1"/>
          </p:cNvSpPr>
          <p:nvPr/>
        </p:nvSpPr>
        <p:spPr bwMode="auto">
          <a:xfrm rot="-7282380">
            <a:off x="6096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8" name="Oval 42"/>
          <p:cNvSpPr>
            <a:spLocks noChangeArrowheads="1"/>
          </p:cNvSpPr>
          <p:nvPr/>
        </p:nvSpPr>
        <p:spPr bwMode="auto">
          <a:xfrm rot="-7282380">
            <a:off x="60960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9" name="Oval 43"/>
          <p:cNvSpPr>
            <a:spLocks noChangeArrowheads="1"/>
          </p:cNvSpPr>
          <p:nvPr/>
        </p:nvSpPr>
        <p:spPr bwMode="auto">
          <a:xfrm rot="-7282380">
            <a:off x="6553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0" name="Oval 44"/>
          <p:cNvSpPr>
            <a:spLocks noChangeArrowheads="1"/>
          </p:cNvSpPr>
          <p:nvPr/>
        </p:nvSpPr>
        <p:spPr bwMode="auto">
          <a:xfrm rot="-7282380">
            <a:off x="73914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1" name="Oval 45"/>
          <p:cNvSpPr>
            <a:spLocks noChangeArrowheads="1"/>
          </p:cNvSpPr>
          <p:nvPr/>
        </p:nvSpPr>
        <p:spPr bwMode="auto">
          <a:xfrm rot="-7282380">
            <a:off x="6248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2" name="Oval 46"/>
          <p:cNvSpPr>
            <a:spLocks noChangeArrowheads="1"/>
          </p:cNvSpPr>
          <p:nvPr/>
        </p:nvSpPr>
        <p:spPr bwMode="auto">
          <a:xfrm rot="-7282380">
            <a:off x="6934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3" name="Oval 47"/>
          <p:cNvSpPr>
            <a:spLocks noChangeArrowheads="1"/>
          </p:cNvSpPr>
          <p:nvPr/>
        </p:nvSpPr>
        <p:spPr bwMode="auto">
          <a:xfrm rot="-7282380">
            <a:off x="73152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4" name="Oval 48"/>
          <p:cNvSpPr>
            <a:spLocks noChangeArrowheads="1"/>
          </p:cNvSpPr>
          <p:nvPr/>
        </p:nvSpPr>
        <p:spPr bwMode="auto">
          <a:xfrm rot="-7282380">
            <a:off x="72390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5" name="Oval 49"/>
          <p:cNvSpPr>
            <a:spLocks noChangeArrowheads="1"/>
          </p:cNvSpPr>
          <p:nvPr/>
        </p:nvSpPr>
        <p:spPr bwMode="auto">
          <a:xfrm rot="-7282380">
            <a:off x="69342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6" name="Oval 50"/>
          <p:cNvSpPr>
            <a:spLocks noChangeArrowheads="1"/>
          </p:cNvSpPr>
          <p:nvPr/>
        </p:nvSpPr>
        <p:spPr bwMode="auto">
          <a:xfrm rot="-7282380">
            <a:off x="65532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67" name="Oval 51"/>
          <p:cNvSpPr>
            <a:spLocks noChangeArrowheads="1"/>
          </p:cNvSpPr>
          <p:nvPr/>
        </p:nvSpPr>
        <p:spPr bwMode="auto">
          <a:xfrm rot="-7282380">
            <a:off x="75438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8" name="Oval 52"/>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9" name="Oval 53"/>
          <p:cNvSpPr>
            <a:spLocks noChangeArrowheads="1"/>
          </p:cNvSpPr>
          <p:nvPr/>
        </p:nvSpPr>
        <p:spPr bwMode="auto">
          <a:xfrm rot="-7282380">
            <a:off x="6781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0" name="Text Box 54"/>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71" name="Line 55"/>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2" name="Line 56"/>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3" name="Oval 57"/>
          <p:cNvSpPr>
            <a:spLocks noChangeArrowheads="1"/>
          </p:cNvSpPr>
          <p:nvPr/>
        </p:nvSpPr>
        <p:spPr bwMode="auto">
          <a:xfrm rot="-7282380">
            <a:off x="70866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4" name="Oval 58"/>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5" name="Oval 59"/>
          <p:cNvSpPr>
            <a:spLocks noChangeArrowheads="1"/>
          </p:cNvSpPr>
          <p:nvPr/>
        </p:nvSpPr>
        <p:spPr bwMode="auto">
          <a:xfrm rot="-7282380">
            <a:off x="7315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6" name="Oval 60"/>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7" name="Oval 61"/>
          <p:cNvSpPr>
            <a:spLocks noChangeArrowheads="1"/>
          </p:cNvSpPr>
          <p:nvPr/>
        </p:nvSpPr>
        <p:spPr bwMode="auto">
          <a:xfrm rot="-7282380">
            <a:off x="6553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8" name="Oval 62"/>
          <p:cNvSpPr>
            <a:spLocks noChangeArrowheads="1"/>
          </p:cNvSpPr>
          <p:nvPr/>
        </p:nvSpPr>
        <p:spPr bwMode="auto">
          <a:xfrm rot="-7282380">
            <a:off x="66294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9" name="Oval 63"/>
          <p:cNvSpPr>
            <a:spLocks noChangeArrowheads="1"/>
          </p:cNvSpPr>
          <p:nvPr/>
        </p:nvSpPr>
        <p:spPr bwMode="auto">
          <a:xfrm rot="-7282380">
            <a:off x="68580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0" name="Oval 64"/>
          <p:cNvSpPr>
            <a:spLocks noChangeArrowheads="1"/>
          </p:cNvSpPr>
          <p:nvPr/>
        </p:nvSpPr>
        <p:spPr bwMode="auto">
          <a:xfrm rot="-7282380">
            <a:off x="7391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1" name="Oval 65"/>
          <p:cNvSpPr>
            <a:spLocks noChangeArrowheads="1"/>
          </p:cNvSpPr>
          <p:nvPr/>
        </p:nvSpPr>
        <p:spPr bwMode="auto">
          <a:xfrm rot="-7282380">
            <a:off x="68580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2" name="Oval 66"/>
          <p:cNvSpPr>
            <a:spLocks noChangeArrowheads="1"/>
          </p:cNvSpPr>
          <p:nvPr/>
        </p:nvSpPr>
        <p:spPr bwMode="auto">
          <a:xfrm rot="-7282380">
            <a:off x="6248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3" name="Oval 67"/>
          <p:cNvSpPr>
            <a:spLocks noChangeArrowheads="1"/>
          </p:cNvSpPr>
          <p:nvPr/>
        </p:nvSpPr>
        <p:spPr bwMode="auto">
          <a:xfrm rot="-7282380">
            <a:off x="6172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4" name="Oval 68"/>
          <p:cNvSpPr>
            <a:spLocks noChangeArrowheads="1"/>
          </p:cNvSpPr>
          <p:nvPr/>
        </p:nvSpPr>
        <p:spPr bwMode="auto">
          <a:xfrm rot="-7282380">
            <a:off x="67056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85" name="Oval 69"/>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6" name="Oval 70"/>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7" name="Oval 71"/>
          <p:cNvSpPr>
            <a:spLocks noChangeArrowheads="1"/>
          </p:cNvSpPr>
          <p:nvPr/>
        </p:nvSpPr>
        <p:spPr bwMode="auto">
          <a:xfrm rot="-7282380">
            <a:off x="73152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8" name="Text Box 72"/>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89" name="Line 73"/>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0" name="Oval 74"/>
          <p:cNvSpPr>
            <a:spLocks noChangeArrowheads="1"/>
          </p:cNvSpPr>
          <p:nvPr/>
        </p:nvSpPr>
        <p:spPr bwMode="auto">
          <a:xfrm rot="-7282380">
            <a:off x="8153400" y="2362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1" name="Text Box 75"/>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2" name="Text Box 76"/>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3" name="Text Box 77"/>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Strong relationships</a:t>
            </a:r>
          </a:p>
        </p:txBody>
      </p:sp>
      <p:sp>
        <p:nvSpPr>
          <p:cNvPr id="9294" name="Text Box 78"/>
          <p:cNvSpPr txBox="1">
            <a:spLocks noChangeArrowheads="1"/>
          </p:cNvSpPr>
          <p:nvPr/>
        </p:nvSpPr>
        <p:spPr bwMode="auto">
          <a:xfrm>
            <a:off x="6019800" y="1676400"/>
            <a:ext cx="25908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dirty="0"/>
              <a:t>Weak relationships</a:t>
            </a:r>
          </a:p>
        </p:txBody>
      </p:sp>
      <p:sp>
        <p:nvSpPr>
          <p:cNvPr id="9295" name="Line 79"/>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296" name="Text Box 80"/>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9297" name="Oval 81"/>
          <p:cNvSpPr>
            <a:spLocks noChangeArrowheads="1"/>
          </p:cNvSpPr>
          <p:nvPr/>
        </p:nvSpPr>
        <p:spPr bwMode="auto">
          <a:xfrm rot="-7282380">
            <a:off x="8001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8" name="Oval 82"/>
          <p:cNvSpPr>
            <a:spLocks noChangeArrowheads="1"/>
          </p:cNvSpPr>
          <p:nvPr/>
        </p:nvSpPr>
        <p:spPr bwMode="auto">
          <a:xfrm rot="-7282380">
            <a:off x="78486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9" name="Oval 83"/>
          <p:cNvSpPr>
            <a:spLocks noChangeArrowheads="1"/>
          </p:cNvSpPr>
          <p:nvPr/>
        </p:nvSpPr>
        <p:spPr bwMode="auto">
          <a:xfrm rot="-7282380">
            <a:off x="76200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0" name="Oval 84"/>
          <p:cNvSpPr>
            <a:spLocks noChangeArrowheads="1"/>
          </p:cNvSpPr>
          <p:nvPr/>
        </p:nvSpPr>
        <p:spPr bwMode="auto">
          <a:xfrm rot="-7282380">
            <a:off x="80010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1" name="Oval 85"/>
          <p:cNvSpPr>
            <a:spLocks noChangeArrowheads="1"/>
          </p:cNvSpPr>
          <p:nvPr/>
        </p:nvSpPr>
        <p:spPr bwMode="auto">
          <a:xfrm rot="-7282380">
            <a:off x="7848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2" name="Oval 86"/>
          <p:cNvSpPr>
            <a:spLocks noChangeArrowheads="1"/>
          </p:cNvSpPr>
          <p:nvPr/>
        </p:nvSpPr>
        <p:spPr bwMode="auto">
          <a:xfrm rot="-7282380">
            <a:off x="8001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3" name="Oval 87"/>
          <p:cNvSpPr>
            <a:spLocks noChangeArrowheads="1"/>
          </p:cNvSpPr>
          <p:nvPr/>
        </p:nvSpPr>
        <p:spPr bwMode="auto">
          <a:xfrm rot="-7282380">
            <a:off x="7315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4" name="Oval 88"/>
          <p:cNvSpPr>
            <a:spLocks noChangeArrowheads="1"/>
          </p:cNvSpPr>
          <p:nvPr/>
        </p:nvSpPr>
        <p:spPr bwMode="auto">
          <a:xfrm rot="-7282380">
            <a:off x="66294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5" name="Line 89"/>
          <p:cNvSpPr>
            <a:spLocks noChangeShapeType="1"/>
          </p:cNvSpPr>
          <p:nvPr/>
        </p:nvSpPr>
        <p:spPr bwMode="auto">
          <a:xfrm flipV="1">
            <a:off x="1219200" y="22098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6" name="Line 90"/>
          <p:cNvSpPr>
            <a:spLocks noChangeShapeType="1"/>
          </p:cNvSpPr>
          <p:nvPr/>
        </p:nvSpPr>
        <p:spPr bwMode="auto">
          <a:xfrm flipV="1">
            <a:off x="1752600" y="26670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7" name="Line 91"/>
          <p:cNvSpPr>
            <a:spLocks noChangeShapeType="1"/>
          </p:cNvSpPr>
          <p:nvPr/>
        </p:nvSpPr>
        <p:spPr bwMode="auto">
          <a:xfrm flipV="1">
            <a:off x="5943600" y="2057400"/>
            <a:ext cx="11430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8" name="Line 92"/>
          <p:cNvSpPr>
            <a:spLocks noChangeShapeType="1"/>
          </p:cNvSpPr>
          <p:nvPr/>
        </p:nvSpPr>
        <p:spPr bwMode="auto">
          <a:xfrm flipV="1">
            <a:off x="7010400" y="2895600"/>
            <a:ext cx="1676400" cy="1066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9" name="Line 93"/>
          <p:cNvSpPr>
            <a:spLocks noChangeShapeType="1"/>
          </p:cNvSpPr>
          <p:nvPr/>
        </p:nvSpPr>
        <p:spPr bwMode="auto">
          <a:xfrm>
            <a:off x="1600200" y="4572000"/>
            <a:ext cx="1905000" cy="1371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0" name="Line 94"/>
          <p:cNvSpPr>
            <a:spLocks noChangeShapeType="1"/>
          </p:cNvSpPr>
          <p:nvPr/>
        </p:nvSpPr>
        <p:spPr bwMode="auto">
          <a:xfrm>
            <a:off x="1143000" y="4953000"/>
            <a:ext cx="1676400" cy="12192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1" name="Line 95"/>
          <p:cNvSpPr>
            <a:spLocks noChangeShapeType="1"/>
          </p:cNvSpPr>
          <p:nvPr/>
        </p:nvSpPr>
        <p:spPr bwMode="auto">
          <a:xfrm>
            <a:off x="7086600" y="4267200"/>
            <a:ext cx="1524000" cy="11430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2" name="Line 96"/>
          <p:cNvSpPr>
            <a:spLocks noChangeShapeType="1"/>
          </p:cNvSpPr>
          <p:nvPr/>
        </p:nvSpPr>
        <p:spPr bwMode="auto">
          <a:xfrm>
            <a:off x="5943600" y="5486400"/>
            <a:ext cx="9906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7" name="Rectangle 96"/>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1422588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13881</TotalTime>
  <Words>2298</Words>
  <Application>Microsoft Macintosh PowerPoint</Application>
  <PresentationFormat>On-screen Show (4:3)</PresentationFormat>
  <Paragraphs>437</Paragraphs>
  <Slides>41</Slides>
  <Notes>16</Notes>
  <HiddenSlides>1</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Goals</vt:lpstr>
      <vt:lpstr>What is wrong with this visualization?</vt:lpstr>
      <vt:lpstr>Goals for today</vt:lpstr>
      <vt:lpstr>Scatter Plots and Correlation</vt:lpstr>
      <vt:lpstr>Scatter Plots and Correlation</vt:lpstr>
      <vt:lpstr>What is “Linear”?</vt:lpstr>
      <vt:lpstr>Scatter Plot Examples</vt:lpstr>
      <vt:lpstr>Scatter Plot Examples</vt:lpstr>
      <vt:lpstr>Scatter Plot Examples</vt:lpstr>
      <vt:lpstr>Hans Rosling on Health &amp; Wealth</vt:lpstr>
      <vt:lpstr>What is Information Visualization?</vt:lpstr>
      <vt:lpstr>What is Information Visualization?</vt:lpstr>
      <vt:lpstr>The Power of Visualization</vt:lpstr>
      <vt:lpstr>The Power of Visualization</vt:lpstr>
      <vt:lpstr>The Power of Design and interaction in Visualization</vt:lpstr>
      <vt:lpstr>Planning a Visualization</vt:lpstr>
      <vt:lpstr>Holistic Design Goals for Information Visualization</vt:lpstr>
      <vt:lpstr>Two Different Primary Goals:</vt:lpstr>
      <vt:lpstr>Two Different Sub-Goals:</vt:lpstr>
      <vt:lpstr>Two Different Primary Goals:</vt:lpstr>
      <vt:lpstr>Making Queries</vt:lpstr>
      <vt:lpstr>Rzeszotarski &amp; Kittur: Kinetica: Dynamic Exploration</vt:lpstr>
      <vt:lpstr>Two Different Sub-Goals:</vt:lpstr>
      <vt:lpstr>Communication should:</vt:lpstr>
      <vt:lpstr>Planning a Visualization</vt:lpstr>
      <vt:lpstr>Supporting the Viewer</vt:lpstr>
      <vt:lpstr>What can people easily decode?</vt:lpstr>
      <vt:lpstr>Making Things Distinct</vt:lpstr>
      <vt:lpstr>A summary of design elements</vt:lpstr>
      <vt:lpstr>Planning a Visualization</vt:lpstr>
      <vt:lpstr>Holistic Design Goals</vt:lpstr>
      <vt:lpstr>Holistic Design Goals</vt:lpstr>
      <vt:lpstr>Visualization Techniques</vt:lpstr>
      <vt:lpstr>Comparison by Keim</vt:lpstr>
      <vt:lpstr>Key Questions to  Ask About a Visualization</vt:lpstr>
      <vt:lpstr>Does visualization help?</vt:lpstr>
      <vt:lpstr>The earth is getting warmer [which is closest to your view]: Create a viz</vt:lpstr>
      <vt:lpstr>PowerPoint Presentation</vt:lpstr>
      <vt:lpstr>PowerPoint Presentation</vt:lpstr>
      <vt:lpstr>Summary Visualization Guidelines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361</cp:revision>
  <dcterms:created xsi:type="dcterms:W3CDTF">2013-10-07T16:54:34Z</dcterms:created>
  <dcterms:modified xsi:type="dcterms:W3CDTF">2015-04-21T19:57:42Z</dcterms:modified>
</cp:coreProperties>
</file>